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47"/>
  </p:notesMasterIdLst>
  <p:handoutMasterIdLst>
    <p:handoutMasterId r:id="rId48"/>
  </p:handoutMasterIdLst>
  <p:sldIdLst>
    <p:sldId id="297" r:id="rId2"/>
    <p:sldId id="314"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257" r:id="rId20"/>
    <p:sldId id="262" r:id="rId21"/>
    <p:sldId id="263" r:id="rId22"/>
    <p:sldId id="267" r:id="rId23"/>
    <p:sldId id="264" r:id="rId24"/>
    <p:sldId id="269" r:id="rId25"/>
    <p:sldId id="268" r:id="rId26"/>
    <p:sldId id="265" r:id="rId27"/>
    <p:sldId id="266" r:id="rId28"/>
    <p:sldId id="271" r:id="rId29"/>
    <p:sldId id="275" r:id="rId30"/>
    <p:sldId id="272" r:id="rId31"/>
    <p:sldId id="277" r:id="rId32"/>
    <p:sldId id="283" r:id="rId33"/>
    <p:sldId id="280" r:id="rId34"/>
    <p:sldId id="281" r:id="rId35"/>
    <p:sldId id="282" r:id="rId36"/>
    <p:sldId id="279" r:id="rId37"/>
    <p:sldId id="284" r:id="rId38"/>
    <p:sldId id="274" r:id="rId39"/>
    <p:sldId id="285" r:id="rId40"/>
    <p:sldId id="289" r:id="rId41"/>
    <p:sldId id="292" r:id="rId42"/>
    <p:sldId id="294" r:id="rId43"/>
    <p:sldId id="287" r:id="rId44"/>
    <p:sldId id="270" r:id="rId45"/>
    <p:sldId id="27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1"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9" d="100"/>
          <a:sy n="89" d="100"/>
        </p:scale>
        <p:origin x="168" y="9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16/05/2024</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16/05/2024</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fld id="{2F3AF6F7-5911-45C3-BE0F-7F38FEFE43FA}"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343696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71483825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23116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7496928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133971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423474189"/>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870C3F0E-1EAD-419A-B8F3-CB7CDE6B1E86}" type="datetime1">
              <a:rPr lang="pt-BR" smtClean="0"/>
              <a:t>16/05/2024</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63492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5274CCBA-3812-426F-BA8C-8BC3E97D7FB5}" type="datetime1">
              <a:rPr lang="pt-BR" smtClean="0"/>
              <a:t>16/05/2024</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720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833242751"/>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494319B4-ED34-4D08-91C0-F7E8BD9417E6}" type="datetime1">
              <a:rPr lang="pt-BR" smtClean="0"/>
              <a:t>16/05/2024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110421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47599208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fld id="{D05F8630-DFFC-437C-A718-61BE3F548C4E}" type="datetime1">
              <a:rPr lang="pt-BR" smtClean="0"/>
              <a:t>16/05/2024</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08102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fld id="{3812AD8E-909B-47FE-B3D6-961E1D2E7A49}" type="datetime1">
              <a:rPr lang="pt-BR" smtClean="0"/>
              <a:t>16/05/2024</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24170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1DF2A3A-30FD-464E-8202-27A276433376}" type="datetime1">
              <a:rPr lang="pt-BR" smtClean="0"/>
              <a:t>16/05/2024</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96556621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fld id="{B01F5550-97CC-4F3B-A34B-FE39BFD06EF0}" type="datetime1">
              <a:rPr lang="pt-BR" smtClean="0"/>
              <a:t>16/05/2024</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3832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‹nº›</a:t>
            </a:fld>
            <a:endParaRPr lang="en-US"/>
          </a:p>
        </p:txBody>
      </p:sp>
      <p:sp>
        <p:nvSpPr>
          <p:cNvPr id="5" name="Date Placeholder 4"/>
          <p:cNvSpPr>
            <a:spLocks noGrp="1"/>
          </p:cNvSpPr>
          <p:nvPr>
            <p:ph type="dt" sz="half" idx="10"/>
          </p:nvPr>
        </p:nvSpPr>
        <p:spPr/>
        <p:txBody>
          <a:bodyPr/>
          <a:lstStyle/>
          <a:p>
            <a:pPr rtl="0"/>
            <a:fld id="{91DF2A3A-30FD-464E-8202-27A276433376}" type="datetime1">
              <a:rPr lang="pt-BR" smtClean="0"/>
              <a:t>16/05/2024</a:t>
            </a:fld>
            <a:endParaRPr lang="en-US" dirty="0"/>
          </a:p>
        </p:txBody>
      </p:sp>
    </p:spTree>
    <p:extLst>
      <p:ext uri="{BB962C8B-B14F-4D97-AF65-F5344CB8AC3E}">
        <p14:creationId xmlns:p14="http://schemas.microsoft.com/office/powerpoint/2010/main" val="379433058"/>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91DF2A3A-30FD-464E-8202-27A276433376}" type="datetime1">
              <a:rPr lang="pt-BR" smtClean="0"/>
              <a:t>16/05/2024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18521756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fundart.com.br/pnab/"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0195B-025F-E7F2-771F-9EA2EB5B91A2}"/>
              </a:ext>
            </a:extLst>
          </p:cNvPr>
          <p:cNvSpPr>
            <a:spLocks noGrp="1"/>
          </p:cNvSpPr>
          <p:nvPr>
            <p:ph type="title"/>
          </p:nvPr>
        </p:nvSpPr>
        <p:spPr>
          <a:xfrm>
            <a:off x="1441127" y="149839"/>
            <a:ext cx="8596668" cy="623246"/>
          </a:xfrm>
        </p:spPr>
        <p:txBody>
          <a:bodyPr>
            <a:normAutofit fontScale="90000"/>
          </a:bodyPr>
          <a:lstStyle/>
          <a:p>
            <a:r>
              <a:rPr lang="pt-BR" dirty="0">
                <a:solidFill>
                  <a:schemeClr val="tx1"/>
                </a:solidFill>
              </a:rPr>
              <a:t>RESULTADOS FORMULÁRIO</a:t>
            </a:r>
          </a:p>
        </p:txBody>
      </p:sp>
      <p:sp>
        <p:nvSpPr>
          <p:cNvPr id="3" name="Espaço Reservado para Texto 2">
            <a:extLst>
              <a:ext uri="{FF2B5EF4-FFF2-40B4-BE49-F238E27FC236}">
                <a16:creationId xmlns:a16="http://schemas.microsoft.com/office/drawing/2014/main" id="{241042E8-0820-F432-CF03-52DDBB2A9A4A}"/>
              </a:ext>
            </a:extLst>
          </p:cNvPr>
          <p:cNvSpPr>
            <a:spLocks noGrp="1"/>
          </p:cNvSpPr>
          <p:nvPr>
            <p:ph type="body" idx="1"/>
          </p:nvPr>
        </p:nvSpPr>
        <p:spPr>
          <a:xfrm flipH="1">
            <a:off x="623942" y="4464424"/>
            <a:ext cx="3646842" cy="2248348"/>
          </a:xfrm>
        </p:spPr>
        <p:txBody>
          <a:bodyPr>
            <a:normAutofit lnSpcReduction="10000"/>
          </a:bodyPr>
          <a:lstStyle/>
          <a:p>
            <a:r>
              <a:rPr lang="pt-BR" sz="2400" b="1" dirty="0">
                <a:solidFill>
                  <a:schemeClr val="tx1"/>
                </a:solidFill>
                <a:latin typeface="Raleway" pitchFamily="2" charset="0"/>
              </a:rPr>
              <a:t>22 a 35 anos – 25,2%</a:t>
            </a:r>
          </a:p>
          <a:p>
            <a:r>
              <a:rPr lang="pt-BR" sz="2400" b="1" dirty="0">
                <a:solidFill>
                  <a:schemeClr val="tx1"/>
                </a:solidFill>
                <a:latin typeface="Raleway" pitchFamily="2" charset="0"/>
              </a:rPr>
              <a:t>36 a 49 anos – 45,9%</a:t>
            </a:r>
          </a:p>
          <a:p>
            <a:r>
              <a:rPr lang="pt-BR" sz="2400" b="1" dirty="0">
                <a:solidFill>
                  <a:schemeClr val="tx1"/>
                </a:solidFill>
                <a:latin typeface="Raleway" pitchFamily="2" charset="0"/>
              </a:rPr>
              <a:t>50 a 60 anos – 14,8%</a:t>
            </a:r>
          </a:p>
          <a:p>
            <a:r>
              <a:rPr lang="pt-BR" sz="2400" b="1" dirty="0">
                <a:solidFill>
                  <a:schemeClr val="tx1"/>
                </a:solidFill>
                <a:latin typeface="Raleway" pitchFamily="2" charset="0"/>
              </a:rPr>
              <a:t>61 a 65 anos -6,7%</a:t>
            </a:r>
          </a:p>
          <a:p>
            <a:r>
              <a:rPr lang="pt-BR" sz="2400" b="1" dirty="0">
                <a:solidFill>
                  <a:schemeClr val="tx1"/>
                </a:solidFill>
                <a:latin typeface="Raleway" pitchFamily="2" charset="0"/>
              </a:rPr>
              <a:t>66 anos ou mais – 7,4%</a:t>
            </a:r>
          </a:p>
        </p:txBody>
      </p:sp>
      <p:pic>
        <p:nvPicPr>
          <p:cNvPr id="1026" name="Picture 2" descr="Gráfico de respostas do Formulários Google. Título da pergunta: Faixa etária. Número de respostas: 135 respostas.">
            <a:extLst>
              <a:ext uri="{FF2B5EF4-FFF2-40B4-BE49-F238E27FC236}">
                <a16:creationId xmlns:a16="http://schemas.microsoft.com/office/drawing/2014/main" id="{169F0CB9-898E-8274-C417-C063BE17B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89" y="773085"/>
            <a:ext cx="9004347" cy="378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6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8C14E-5D62-3A57-CCDB-5EDAABA7A54E}"/>
              </a:ext>
            </a:extLst>
          </p:cNvPr>
          <p:cNvSpPr>
            <a:spLocks noGrp="1"/>
          </p:cNvSpPr>
          <p:nvPr>
            <p:ph type="title"/>
          </p:nvPr>
        </p:nvSpPr>
        <p:spPr>
          <a:xfrm>
            <a:off x="2006330" y="22899"/>
            <a:ext cx="6121498" cy="728133"/>
          </a:xfrm>
        </p:spPr>
        <p:txBody>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7070BF11-FC3A-ECB0-3C09-45BFCFABBE39}"/>
              </a:ext>
            </a:extLst>
          </p:cNvPr>
          <p:cNvSpPr>
            <a:spLocks noGrp="1"/>
          </p:cNvSpPr>
          <p:nvPr>
            <p:ph type="body" idx="1"/>
          </p:nvPr>
        </p:nvSpPr>
        <p:spPr>
          <a:xfrm>
            <a:off x="580517" y="3665668"/>
            <a:ext cx="5046188" cy="3057861"/>
          </a:xfrm>
        </p:spPr>
        <p:txBody>
          <a:bodyPr>
            <a:normAutofit/>
          </a:bodyPr>
          <a:lstStyle/>
          <a:p>
            <a:r>
              <a:rPr lang="pt-BR" dirty="0">
                <a:solidFill>
                  <a:schemeClr val="tx1"/>
                </a:solidFill>
              </a:rPr>
              <a:t>Zona urbana central- 47%</a:t>
            </a:r>
          </a:p>
          <a:p>
            <a:r>
              <a:rPr lang="pt-BR" dirty="0">
                <a:solidFill>
                  <a:schemeClr val="tx1"/>
                </a:solidFill>
              </a:rPr>
              <a:t>Zona urbana periférica – 35,6%</a:t>
            </a:r>
          </a:p>
          <a:p>
            <a:r>
              <a:rPr lang="pt-BR" dirty="0">
                <a:solidFill>
                  <a:schemeClr val="tx1"/>
                </a:solidFill>
              </a:rPr>
              <a:t>Área de vulnerabilidade social – 4,5%</a:t>
            </a:r>
          </a:p>
          <a:p>
            <a:r>
              <a:rPr lang="pt-BR" dirty="0">
                <a:solidFill>
                  <a:schemeClr val="tx1"/>
                </a:solidFill>
              </a:rPr>
              <a:t>Unidades habitacionais- 1,5%</a:t>
            </a:r>
          </a:p>
          <a:p>
            <a:r>
              <a:rPr lang="pt-BR" dirty="0">
                <a:solidFill>
                  <a:schemeClr val="tx1"/>
                </a:solidFill>
              </a:rPr>
              <a:t>Território de povos e comunidades tradicionais (caiçara ou quilombola) – 8,3%</a:t>
            </a:r>
          </a:p>
          <a:p>
            <a:r>
              <a:rPr lang="pt-BR" dirty="0" err="1">
                <a:solidFill>
                  <a:schemeClr val="tx1"/>
                </a:solidFill>
              </a:rPr>
              <a:t>Terrirório</a:t>
            </a:r>
            <a:r>
              <a:rPr lang="pt-BR" dirty="0">
                <a:solidFill>
                  <a:schemeClr val="tx1"/>
                </a:solidFill>
              </a:rPr>
              <a:t> indígena- 3%</a:t>
            </a:r>
          </a:p>
        </p:txBody>
      </p:sp>
      <p:pic>
        <p:nvPicPr>
          <p:cNvPr id="6" name="Imagem 5">
            <a:extLst>
              <a:ext uri="{FF2B5EF4-FFF2-40B4-BE49-F238E27FC236}">
                <a16:creationId xmlns:a16="http://schemas.microsoft.com/office/drawing/2014/main" id="{1C410496-C677-72D1-3105-A66197811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360" y="6260758"/>
            <a:ext cx="3689873" cy="517924"/>
          </a:xfrm>
          <a:prstGeom prst="rect">
            <a:avLst/>
          </a:prstGeom>
        </p:spPr>
      </p:pic>
      <p:pic>
        <p:nvPicPr>
          <p:cNvPr id="9218" name="Picture 2">
            <a:extLst>
              <a:ext uri="{FF2B5EF4-FFF2-40B4-BE49-F238E27FC236}">
                <a16:creationId xmlns:a16="http://schemas.microsoft.com/office/drawing/2014/main" id="{76C75209-BF35-2A1E-1CCE-0D10E658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240" y="597242"/>
            <a:ext cx="7519677" cy="316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6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B9B9F-5F2C-BEEC-81A8-B62AB43BC245}"/>
              </a:ext>
            </a:extLst>
          </p:cNvPr>
          <p:cNvSpPr>
            <a:spLocks noGrp="1"/>
          </p:cNvSpPr>
          <p:nvPr>
            <p:ph type="title"/>
          </p:nvPr>
        </p:nvSpPr>
        <p:spPr>
          <a:xfrm>
            <a:off x="2032799" y="139890"/>
            <a:ext cx="5734223" cy="623246"/>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ECB7AB99-3DF1-14BF-7742-0766752A2011}"/>
              </a:ext>
            </a:extLst>
          </p:cNvPr>
          <p:cNvSpPr>
            <a:spLocks noGrp="1"/>
          </p:cNvSpPr>
          <p:nvPr>
            <p:ph type="body" idx="1"/>
          </p:nvPr>
        </p:nvSpPr>
        <p:spPr>
          <a:xfrm>
            <a:off x="773956" y="4245569"/>
            <a:ext cx="5013658" cy="1423711"/>
          </a:xfrm>
        </p:spPr>
        <p:txBody>
          <a:bodyPr/>
          <a:lstStyle/>
          <a:p>
            <a:r>
              <a:rPr lang="pt-BR" dirty="0">
                <a:solidFill>
                  <a:schemeClr val="tx1"/>
                </a:solidFill>
              </a:rPr>
              <a:t>Há atividades culturais regulares – </a:t>
            </a:r>
          </a:p>
          <a:p>
            <a:r>
              <a:rPr lang="pt-BR" dirty="0">
                <a:solidFill>
                  <a:schemeClr val="tx1"/>
                </a:solidFill>
              </a:rPr>
              <a:t>Há pouca Atividade cultural- </a:t>
            </a:r>
          </a:p>
          <a:p>
            <a:r>
              <a:rPr lang="pt-BR" dirty="0">
                <a:solidFill>
                  <a:schemeClr val="tx1"/>
                </a:solidFill>
              </a:rPr>
              <a:t>Não há nenhuma atividade cultural -</a:t>
            </a:r>
            <a:r>
              <a:rPr lang="pt-BR" dirty="0"/>
              <a:t> </a:t>
            </a:r>
          </a:p>
        </p:txBody>
      </p:sp>
      <p:pic>
        <p:nvPicPr>
          <p:cNvPr id="10242" name="Picture 2" descr="Gráfico de respostas do Formulários Google. Título da pergunta: Como você avalia a vida cultural de sua região ?. Número de respostas: 131 respostas.">
            <a:extLst>
              <a:ext uri="{FF2B5EF4-FFF2-40B4-BE49-F238E27FC236}">
                <a16:creationId xmlns:a16="http://schemas.microsoft.com/office/drawing/2014/main" id="{DBA008FD-8446-F1D8-E9DB-9785386E9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698" y="900253"/>
            <a:ext cx="7951725" cy="334531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CB1F320B-4408-FD05-2683-98A900A9F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1" y="6243976"/>
            <a:ext cx="3377901" cy="474134"/>
          </a:xfrm>
          <a:prstGeom prst="rect">
            <a:avLst/>
          </a:prstGeom>
        </p:spPr>
      </p:pic>
    </p:spTree>
    <p:extLst>
      <p:ext uri="{BB962C8B-B14F-4D97-AF65-F5344CB8AC3E}">
        <p14:creationId xmlns:p14="http://schemas.microsoft.com/office/powerpoint/2010/main" val="206499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8F71C-BBBA-0C75-CCE8-7C4D4F502C09}"/>
              </a:ext>
            </a:extLst>
          </p:cNvPr>
          <p:cNvSpPr>
            <a:spLocks noGrp="1"/>
          </p:cNvSpPr>
          <p:nvPr>
            <p:ph type="title"/>
          </p:nvPr>
        </p:nvSpPr>
        <p:spPr>
          <a:xfrm>
            <a:off x="1193702" y="96818"/>
            <a:ext cx="8596668" cy="625565"/>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F1F3053E-7518-AD2F-B87B-C088F1A59D75}"/>
              </a:ext>
            </a:extLst>
          </p:cNvPr>
          <p:cNvSpPr>
            <a:spLocks noGrp="1"/>
          </p:cNvSpPr>
          <p:nvPr>
            <p:ph type="body" idx="1"/>
          </p:nvPr>
        </p:nvSpPr>
        <p:spPr>
          <a:xfrm>
            <a:off x="494455" y="3733708"/>
            <a:ext cx="4152849" cy="3060551"/>
          </a:xfrm>
        </p:spPr>
        <p:txBody>
          <a:bodyPr/>
          <a:lstStyle/>
          <a:p>
            <a:r>
              <a:rPr lang="pt-BR" dirty="0">
                <a:solidFill>
                  <a:schemeClr val="tx1"/>
                </a:solidFill>
              </a:rPr>
              <a:t>Menor que um salário – 6%</a:t>
            </a:r>
          </a:p>
          <a:p>
            <a:r>
              <a:rPr lang="pt-BR" dirty="0">
                <a:solidFill>
                  <a:schemeClr val="tx1"/>
                </a:solidFill>
              </a:rPr>
              <a:t>Um salário- 8,3%</a:t>
            </a:r>
          </a:p>
          <a:p>
            <a:r>
              <a:rPr lang="pt-BR" dirty="0">
                <a:solidFill>
                  <a:schemeClr val="tx1"/>
                </a:solidFill>
              </a:rPr>
              <a:t>Entre 1 e 2 salários- 30,8%</a:t>
            </a:r>
          </a:p>
          <a:p>
            <a:r>
              <a:rPr lang="pt-BR" dirty="0">
                <a:solidFill>
                  <a:schemeClr val="tx1"/>
                </a:solidFill>
              </a:rPr>
              <a:t>Entre 2 e 3 salários -  18,8%</a:t>
            </a:r>
          </a:p>
          <a:p>
            <a:r>
              <a:rPr lang="pt-BR" dirty="0">
                <a:solidFill>
                  <a:schemeClr val="tx1"/>
                </a:solidFill>
              </a:rPr>
              <a:t>Entre 3 e 4 salários- 14,3%</a:t>
            </a:r>
          </a:p>
          <a:p>
            <a:r>
              <a:rPr lang="pt-BR" dirty="0">
                <a:solidFill>
                  <a:schemeClr val="tx1"/>
                </a:solidFill>
              </a:rPr>
              <a:t>Maior que quatro salários- 9%</a:t>
            </a:r>
          </a:p>
          <a:p>
            <a:r>
              <a:rPr lang="pt-BR" dirty="0">
                <a:solidFill>
                  <a:schemeClr val="tx1"/>
                </a:solidFill>
              </a:rPr>
              <a:t>Prefiro não responder – 12,8%</a:t>
            </a:r>
          </a:p>
        </p:txBody>
      </p:sp>
      <p:pic>
        <p:nvPicPr>
          <p:cNvPr id="11266" name="Picture 2" descr="Gráfico de respostas do Formulários Google. Título da pergunta: Qual sua renda domiciliar?&#10;. Número de respostas: 133 respostas.">
            <a:extLst>
              <a:ext uri="{FF2B5EF4-FFF2-40B4-BE49-F238E27FC236}">
                <a16:creationId xmlns:a16="http://schemas.microsoft.com/office/drawing/2014/main" id="{B877DA6D-17A7-29E7-0D4F-75BD7AADB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947" y="817582"/>
            <a:ext cx="6931552" cy="29161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4318AD60-5777-FB34-4A5F-D1112440D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821" y="6220105"/>
            <a:ext cx="3854823" cy="541077"/>
          </a:xfrm>
          <a:prstGeom prst="rect">
            <a:avLst/>
          </a:prstGeom>
        </p:spPr>
      </p:pic>
    </p:spTree>
    <p:extLst>
      <p:ext uri="{BB962C8B-B14F-4D97-AF65-F5344CB8AC3E}">
        <p14:creationId xmlns:p14="http://schemas.microsoft.com/office/powerpoint/2010/main" val="425021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A5389-EB85-BD2D-8FDC-C843226DBB3C}"/>
              </a:ext>
            </a:extLst>
          </p:cNvPr>
          <p:cNvSpPr>
            <a:spLocks noGrp="1"/>
          </p:cNvSpPr>
          <p:nvPr>
            <p:ph type="title"/>
          </p:nvPr>
        </p:nvSpPr>
        <p:spPr>
          <a:xfrm>
            <a:off x="1903707" y="150647"/>
            <a:ext cx="5626646" cy="601731"/>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E1264AC6-4C57-9935-374C-7C303D0B0434}"/>
              </a:ext>
            </a:extLst>
          </p:cNvPr>
          <p:cNvSpPr>
            <a:spLocks noGrp="1"/>
          </p:cNvSpPr>
          <p:nvPr>
            <p:ph type="body" idx="1"/>
          </p:nvPr>
        </p:nvSpPr>
        <p:spPr>
          <a:xfrm>
            <a:off x="645062" y="3582857"/>
            <a:ext cx="3367540" cy="2996388"/>
          </a:xfrm>
        </p:spPr>
        <p:txBody>
          <a:bodyPr/>
          <a:lstStyle/>
          <a:p>
            <a:r>
              <a:rPr lang="pt-BR" dirty="0">
                <a:solidFill>
                  <a:schemeClr val="tx1"/>
                </a:solidFill>
              </a:rPr>
              <a:t>Artista – 54,5%</a:t>
            </a:r>
          </a:p>
          <a:p>
            <a:r>
              <a:rPr lang="pt-BR" dirty="0">
                <a:solidFill>
                  <a:schemeClr val="tx1"/>
                </a:solidFill>
              </a:rPr>
              <a:t>Produtor(a) cultural- 18,7%</a:t>
            </a:r>
          </a:p>
          <a:p>
            <a:r>
              <a:rPr lang="pt-BR" dirty="0">
                <a:solidFill>
                  <a:schemeClr val="tx1"/>
                </a:solidFill>
              </a:rPr>
              <a:t>Consumidor(a) e/ou frequentador(a) de arte e cultura – 9%</a:t>
            </a:r>
          </a:p>
          <a:p>
            <a:r>
              <a:rPr lang="pt-BR" dirty="0">
                <a:solidFill>
                  <a:schemeClr val="tx1"/>
                </a:solidFill>
              </a:rPr>
              <a:t>Outro – 17,9%</a:t>
            </a:r>
          </a:p>
        </p:txBody>
      </p:sp>
      <p:pic>
        <p:nvPicPr>
          <p:cNvPr id="12290" name="Picture 2" descr="Gráfico de respostas do Formulários Google. Título da pergunta: Qual a sua atuação na cultura do município:. Número de respostas: 134 respostas.">
            <a:extLst>
              <a:ext uri="{FF2B5EF4-FFF2-40B4-BE49-F238E27FC236}">
                <a16:creationId xmlns:a16="http://schemas.microsoft.com/office/drawing/2014/main" id="{8FD0F7CB-1FEE-DEFA-3830-7D521DEF6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310" y="659205"/>
            <a:ext cx="6949440" cy="29236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B231B7C0-1744-D3F2-CF8F-C74D5C3C9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969" y="6098986"/>
            <a:ext cx="3829722" cy="537554"/>
          </a:xfrm>
          <a:prstGeom prst="rect">
            <a:avLst/>
          </a:prstGeom>
        </p:spPr>
      </p:pic>
    </p:spTree>
    <p:extLst>
      <p:ext uri="{BB962C8B-B14F-4D97-AF65-F5344CB8AC3E}">
        <p14:creationId xmlns:p14="http://schemas.microsoft.com/office/powerpoint/2010/main" val="384144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1EA37-BEBA-2FFD-A16F-234AC391FA45}"/>
              </a:ext>
            </a:extLst>
          </p:cNvPr>
          <p:cNvSpPr>
            <a:spLocks noGrp="1"/>
          </p:cNvSpPr>
          <p:nvPr>
            <p:ph type="title"/>
          </p:nvPr>
        </p:nvSpPr>
        <p:spPr>
          <a:xfrm>
            <a:off x="1118399" y="0"/>
            <a:ext cx="6153771" cy="728133"/>
          </a:xfrm>
        </p:spPr>
        <p:txBody>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B1B593F5-79F3-AE40-221E-93AECAF63684}"/>
              </a:ext>
            </a:extLst>
          </p:cNvPr>
          <p:cNvSpPr>
            <a:spLocks noGrp="1"/>
          </p:cNvSpPr>
          <p:nvPr>
            <p:ph type="body" idx="1"/>
          </p:nvPr>
        </p:nvSpPr>
        <p:spPr>
          <a:xfrm>
            <a:off x="408593" y="4282240"/>
            <a:ext cx="3249007" cy="1631778"/>
          </a:xfrm>
        </p:spPr>
        <p:txBody>
          <a:bodyPr>
            <a:normAutofit fontScale="92500" lnSpcReduction="20000"/>
          </a:bodyPr>
          <a:lstStyle/>
          <a:p>
            <a:r>
              <a:rPr lang="pt-BR" dirty="0">
                <a:solidFill>
                  <a:schemeClr val="tx1"/>
                </a:solidFill>
              </a:rPr>
              <a:t>Sim – 45,9%</a:t>
            </a:r>
          </a:p>
          <a:p>
            <a:r>
              <a:rPr lang="pt-BR" dirty="0">
                <a:solidFill>
                  <a:schemeClr val="tx1"/>
                </a:solidFill>
              </a:rPr>
              <a:t>Não , é complementar- 32,3%</a:t>
            </a:r>
          </a:p>
          <a:p>
            <a:r>
              <a:rPr lang="pt-BR" dirty="0">
                <a:solidFill>
                  <a:schemeClr val="tx1"/>
                </a:solidFill>
              </a:rPr>
              <a:t>Não faço renda com arte/cultura- 21,8%</a:t>
            </a:r>
          </a:p>
        </p:txBody>
      </p:sp>
      <p:pic>
        <p:nvPicPr>
          <p:cNvPr id="6" name="Imagem 5">
            <a:extLst>
              <a:ext uri="{FF2B5EF4-FFF2-40B4-BE49-F238E27FC236}">
                <a16:creationId xmlns:a16="http://schemas.microsoft.com/office/drawing/2014/main" id="{9FF4220A-05F4-3E38-5D81-C7479AF9B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562" y="6183380"/>
            <a:ext cx="4098664" cy="575303"/>
          </a:xfrm>
          <a:prstGeom prst="rect">
            <a:avLst/>
          </a:prstGeom>
        </p:spPr>
      </p:pic>
      <p:pic>
        <p:nvPicPr>
          <p:cNvPr id="13314" name="Picture 2" descr="Gráfico de respostas do Formulários Google. Título da pergunta: Arte/cultura é sua renda principal?&#10;. Número de respostas: 133 respostas.">
            <a:extLst>
              <a:ext uri="{FF2B5EF4-FFF2-40B4-BE49-F238E27FC236}">
                <a16:creationId xmlns:a16="http://schemas.microsoft.com/office/drawing/2014/main" id="{B6C41DE6-7EDD-C983-6384-504E161B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57" y="728133"/>
            <a:ext cx="7934947" cy="333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8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9B87E-802D-2345-6598-79B7567A1B03}"/>
              </a:ext>
            </a:extLst>
          </p:cNvPr>
          <p:cNvSpPr>
            <a:spLocks noGrp="1"/>
          </p:cNvSpPr>
          <p:nvPr>
            <p:ph type="title"/>
          </p:nvPr>
        </p:nvSpPr>
        <p:spPr>
          <a:xfrm>
            <a:off x="1624007" y="64586"/>
            <a:ext cx="5648162" cy="580215"/>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4CC9F358-9A7F-8F5A-450D-6D6AA5F44703}"/>
              </a:ext>
            </a:extLst>
          </p:cNvPr>
          <p:cNvSpPr>
            <a:spLocks noGrp="1"/>
          </p:cNvSpPr>
          <p:nvPr>
            <p:ph type="body" idx="1"/>
          </p:nvPr>
        </p:nvSpPr>
        <p:spPr>
          <a:xfrm>
            <a:off x="811606" y="4590250"/>
            <a:ext cx="1624801" cy="849854"/>
          </a:xfrm>
        </p:spPr>
        <p:txBody>
          <a:bodyPr/>
          <a:lstStyle/>
          <a:p>
            <a:r>
              <a:rPr lang="pt-BR" dirty="0">
                <a:solidFill>
                  <a:schemeClr val="tx1"/>
                </a:solidFill>
                <a:latin typeface="Raleway" pitchFamily="2" charset="0"/>
              </a:rPr>
              <a:t>Sim- 17,1%</a:t>
            </a:r>
          </a:p>
          <a:p>
            <a:r>
              <a:rPr lang="pt-BR" dirty="0">
                <a:solidFill>
                  <a:schemeClr val="tx1"/>
                </a:solidFill>
                <a:latin typeface="Raleway" pitchFamily="2" charset="0"/>
              </a:rPr>
              <a:t>Não- 82,9%</a:t>
            </a:r>
          </a:p>
        </p:txBody>
      </p:sp>
      <p:pic>
        <p:nvPicPr>
          <p:cNvPr id="6" name="Imagem 5">
            <a:extLst>
              <a:ext uri="{FF2B5EF4-FFF2-40B4-BE49-F238E27FC236}">
                <a16:creationId xmlns:a16="http://schemas.microsoft.com/office/drawing/2014/main" id="{89F4E442-B130-07FC-D192-5359AB1F4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07" y="5864234"/>
            <a:ext cx="4281544" cy="600973"/>
          </a:xfrm>
          <a:prstGeom prst="rect">
            <a:avLst/>
          </a:prstGeom>
        </p:spPr>
      </p:pic>
      <p:pic>
        <p:nvPicPr>
          <p:cNvPr id="14338" name="Picture 2">
            <a:extLst>
              <a:ext uri="{FF2B5EF4-FFF2-40B4-BE49-F238E27FC236}">
                <a16:creationId xmlns:a16="http://schemas.microsoft.com/office/drawing/2014/main" id="{A1D12400-8F52-48BF-B272-49D227E90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1" y="1292156"/>
            <a:ext cx="7231282" cy="32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3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D203B-5F88-62A6-D59D-CF6B7A3A0899}"/>
              </a:ext>
            </a:extLst>
          </p:cNvPr>
          <p:cNvSpPr>
            <a:spLocks noGrp="1"/>
          </p:cNvSpPr>
          <p:nvPr>
            <p:ph type="title"/>
          </p:nvPr>
        </p:nvSpPr>
        <p:spPr>
          <a:xfrm>
            <a:off x="2221058" y="344246"/>
            <a:ext cx="5572858" cy="1602888"/>
          </a:xfrm>
        </p:spPr>
        <p:txBody>
          <a:bodyPr>
            <a:normAutofit fontScale="90000"/>
          </a:bodyPr>
          <a:lstStyle/>
          <a:p>
            <a:r>
              <a:rPr lang="pt-BR" dirty="0">
                <a:solidFill>
                  <a:schemeClr val="tx1"/>
                </a:solidFill>
              </a:rPr>
              <a:t>RESULTADOS FORMULÁRIO</a:t>
            </a:r>
            <a:br>
              <a:rPr lang="pt-BR" dirty="0">
                <a:solidFill>
                  <a:srgbClr val="FF0000"/>
                </a:solidFill>
              </a:rPr>
            </a:br>
            <a:r>
              <a:rPr lang="pt-BR" dirty="0">
                <a:solidFill>
                  <a:srgbClr val="FF0000"/>
                </a:solidFill>
              </a:rPr>
              <a:t>Sobre pontos de cultura</a:t>
            </a:r>
            <a:br>
              <a:rPr lang="pt-BR" dirty="0">
                <a:solidFill>
                  <a:srgbClr val="FF0000"/>
                </a:solidFill>
              </a:rPr>
            </a:br>
            <a:endParaRPr lang="pt-BR" dirty="0">
              <a:solidFill>
                <a:schemeClr val="tx1"/>
              </a:solidFill>
            </a:endParaRPr>
          </a:p>
        </p:txBody>
      </p:sp>
      <p:sp>
        <p:nvSpPr>
          <p:cNvPr id="3" name="Espaço Reservado para Texto 2">
            <a:extLst>
              <a:ext uri="{FF2B5EF4-FFF2-40B4-BE49-F238E27FC236}">
                <a16:creationId xmlns:a16="http://schemas.microsoft.com/office/drawing/2014/main" id="{41E7CDBC-FCE8-692F-D7BC-BF85B16E4F83}"/>
              </a:ext>
            </a:extLst>
          </p:cNvPr>
          <p:cNvSpPr>
            <a:spLocks noGrp="1"/>
          </p:cNvSpPr>
          <p:nvPr>
            <p:ph type="body" idx="1"/>
          </p:nvPr>
        </p:nvSpPr>
        <p:spPr>
          <a:xfrm>
            <a:off x="580517" y="4593515"/>
            <a:ext cx="3195417" cy="1613647"/>
          </a:xfrm>
        </p:spPr>
        <p:txBody>
          <a:bodyPr>
            <a:normAutofit fontScale="92500" lnSpcReduction="20000"/>
          </a:bodyPr>
          <a:lstStyle/>
          <a:p>
            <a:r>
              <a:rPr lang="pt-BR" b="1" dirty="0">
                <a:solidFill>
                  <a:schemeClr val="tx1"/>
                </a:solidFill>
              </a:rPr>
              <a:t>Sim – 88,2% (18) </a:t>
            </a:r>
          </a:p>
          <a:p>
            <a:r>
              <a:rPr lang="pt-BR" b="1" dirty="0">
                <a:solidFill>
                  <a:schemeClr val="tx1"/>
                </a:solidFill>
              </a:rPr>
              <a:t>Não – 13,8% (112)</a:t>
            </a:r>
          </a:p>
          <a:p>
            <a:endParaRPr lang="pt-BR" b="1" dirty="0">
              <a:solidFill>
                <a:schemeClr val="tx1"/>
              </a:solidFill>
            </a:endParaRPr>
          </a:p>
          <a:p>
            <a:r>
              <a:rPr lang="pt-BR" sz="3200" b="1" dirty="0">
                <a:solidFill>
                  <a:schemeClr val="tx1"/>
                </a:solidFill>
              </a:rPr>
              <a:t>130 respostas</a:t>
            </a:r>
          </a:p>
        </p:txBody>
      </p:sp>
      <p:pic>
        <p:nvPicPr>
          <p:cNvPr id="15362" name="Picture 2" descr="Gráfico de respostas do Formulários Google. Título da pergunta: Você é Ponto de Cultura ? . Número de respostas: 130 respostas.">
            <a:extLst>
              <a:ext uri="{FF2B5EF4-FFF2-40B4-BE49-F238E27FC236}">
                <a16:creationId xmlns:a16="http://schemas.microsoft.com/office/drawing/2014/main" id="{6BC717DC-D728-A190-E31E-F25D883FE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526" y="1486363"/>
            <a:ext cx="7385616" cy="31071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BDCE8688-34CD-B3C7-3CB6-BFC41E6A2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87" y="5983750"/>
            <a:ext cx="3775934" cy="530004"/>
          </a:xfrm>
          <a:prstGeom prst="rect">
            <a:avLst/>
          </a:prstGeom>
        </p:spPr>
      </p:pic>
    </p:spTree>
    <p:extLst>
      <p:ext uri="{BB962C8B-B14F-4D97-AF65-F5344CB8AC3E}">
        <p14:creationId xmlns:p14="http://schemas.microsoft.com/office/powerpoint/2010/main" val="82726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01D0B-1403-F27C-39FC-77BBEFB796FD}"/>
              </a:ext>
            </a:extLst>
          </p:cNvPr>
          <p:cNvSpPr>
            <a:spLocks noGrp="1"/>
          </p:cNvSpPr>
          <p:nvPr>
            <p:ph type="title"/>
          </p:nvPr>
        </p:nvSpPr>
        <p:spPr>
          <a:xfrm>
            <a:off x="1204460" y="177542"/>
            <a:ext cx="5884829" cy="547942"/>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39A2CC7C-6034-6570-75FC-DEF15D241943}"/>
              </a:ext>
            </a:extLst>
          </p:cNvPr>
          <p:cNvSpPr>
            <a:spLocks noGrp="1"/>
          </p:cNvSpPr>
          <p:nvPr>
            <p:ph type="body" idx="1"/>
          </p:nvPr>
        </p:nvSpPr>
        <p:spPr>
          <a:xfrm>
            <a:off x="699247" y="3792111"/>
            <a:ext cx="3711388" cy="3065889"/>
          </a:xfrm>
        </p:spPr>
        <p:txBody>
          <a:bodyPr>
            <a:normAutofit fontScale="77500" lnSpcReduction="20000"/>
          </a:bodyPr>
          <a:lstStyle/>
          <a:p>
            <a:r>
              <a:rPr lang="pt-BR" sz="1600" dirty="0">
                <a:solidFill>
                  <a:schemeClr val="tx1"/>
                </a:solidFill>
                <a:latin typeface="Raleway" pitchFamily="2" charset="0"/>
              </a:rPr>
              <a:t>Fundamental Incompleto-0,7%</a:t>
            </a:r>
          </a:p>
          <a:p>
            <a:r>
              <a:rPr lang="pt-BR" sz="1600" dirty="0">
                <a:solidFill>
                  <a:schemeClr val="tx1"/>
                </a:solidFill>
                <a:latin typeface="Raleway" pitchFamily="2" charset="0"/>
              </a:rPr>
              <a:t>Fundamental Completo- 1,5% </a:t>
            </a:r>
          </a:p>
          <a:p>
            <a:r>
              <a:rPr lang="pt-BR" sz="1600" dirty="0">
                <a:solidFill>
                  <a:schemeClr val="tx1"/>
                </a:solidFill>
                <a:latin typeface="Raleway" pitchFamily="2" charset="0"/>
              </a:rPr>
              <a:t>Ensino Médio Incompleto-</a:t>
            </a:r>
          </a:p>
          <a:p>
            <a:r>
              <a:rPr lang="pt-BR" sz="1600" dirty="0">
                <a:solidFill>
                  <a:schemeClr val="tx1"/>
                </a:solidFill>
                <a:latin typeface="Raleway" pitchFamily="2" charset="0"/>
              </a:rPr>
              <a:t>Ensino Médio Completo- 16,4</a:t>
            </a:r>
          </a:p>
          <a:p>
            <a:r>
              <a:rPr lang="pt-BR" sz="1600" dirty="0">
                <a:solidFill>
                  <a:schemeClr val="tx1"/>
                </a:solidFill>
                <a:latin typeface="Raleway" pitchFamily="2" charset="0"/>
              </a:rPr>
              <a:t>Ensino Técnico- 4,5%</a:t>
            </a:r>
          </a:p>
          <a:p>
            <a:r>
              <a:rPr lang="pt-BR" sz="1600" dirty="0">
                <a:solidFill>
                  <a:schemeClr val="tx1"/>
                </a:solidFill>
                <a:latin typeface="Raleway" pitchFamily="2" charset="0"/>
              </a:rPr>
              <a:t>Graduação incompleta- 22,4%</a:t>
            </a:r>
          </a:p>
          <a:p>
            <a:r>
              <a:rPr lang="pt-BR" sz="1600" dirty="0">
                <a:solidFill>
                  <a:schemeClr val="tx1"/>
                </a:solidFill>
                <a:latin typeface="Raleway" pitchFamily="2" charset="0"/>
              </a:rPr>
              <a:t>Graduação completa- 30,6%</a:t>
            </a:r>
          </a:p>
          <a:p>
            <a:r>
              <a:rPr lang="pt-BR" sz="1600" dirty="0">
                <a:solidFill>
                  <a:schemeClr val="tx1"/>
                </a:solidFill>
                <a:latin typeface="Raleway" pitchFamily="2" charset="0"/>
              </a:rPr>
              <a:t>Especialização- 17,9%</a:t>
            </a:r>
          </a:p>
          <a:p>
            <a:r>
              <a:rPr lang="pt-BR" sz="1600" dirty="0">
                <a:solidFill>
                  <a:schemeClr val="tx1"/>
                </a:solidFill>
                <a:latin typeface="Raleway" pitchFamily="2" charset="0"/>
              </a:rPr>
              <a:t>Doutorado – 0,7%</a:t>
            </a:r>
          </a:p>
          <a:p>
            <a:r>
              <a:rPr lang="pt-BR" sz="1600" dirty="0">
                <a:solidFill>
                  <a:schemeClr val="tx1"/>
                </a:solidFill>
                <a:latin typeface="Raleway" pitchFamily="2" charset="0"/>
              </a:rPr>
              <a:t>Mestrado- 5,2% </a:t>
            </a:r>
          </a:p>
          <a:p>
            <a:r>
              <a:rPr lang="pt-BR" sz="1600" dirty="0">
                <a:solidFill>
                  <a:schemeClr val="tx1"/>
                </a:solidFill>
                <a:latin typeface="Raleway" pitchFamily="2" charset="0"/>
              </a:rPr>
              <a:t>Pós-doutorad0- </a:t>
            </a:r>
          </a:p>
        </p:txBody>
      </p:sp>
      <p:pic>
        <p:nvPicPr>
          <p:cNvPr id="16386" name="Picture 2" descr="Gráfico de respostas do Formulários Google. Título da pergunta: Qual sua formação?&#10;. Número de respostas: 134 respostas.">
            <a:extLst>
              <a:ext uri="{FF2B5EF4-FFF2-40B4-BE49-F238E27FC236}">
                <a16:creationId xmlns:a16="http://schemas.microsoft.com/office/drawing/2014/main" id="{BCB0CF24-207F-00EF-AAD4-82EFEF5F2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460" y="586697"/>
            <a:ext cx="7527064" cy="316666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4F32C42D-B57E-6CA6-0FFA-ECB583581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810" y="5912682"/>
            <a:ext cx="5109882" cy="717241"/>
          </a:xfrm>
          <a:prstGeom prst="rect">
            <a:avLst/>
          </a:prstGeom>
        </p:spPr>
      </p:pic>
    </p:spTree>
    <p:extLst>
      <p:ext uri="{BB962C8B-B14F-4D97-AF65-F5344CB8AC3E}">
        <p14:creationId xmlns:p14="http://schemas.microsoft.com/office/powerpoint/2010/main" val="383979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FB267-1C27-2643-60E3-DF9FD45AF3D2}"/>
              </a:ext>
            </a:extLst>
          </p:cNvPr>
          <p:cNvSpPr>
            <a:spLocks noGrp="1"/>
          </p:cNvSpPr>
          <p:nvPr>
            <p:ph type="title"/>
          </p:nvPr>
        </p:nvSpPr>
        <p:spPr>
          <a:xfrm>
            <a:off x="1916122" y="145269"/>
            <a:ext cx="5744980" cy="612488"/>
          </a:xfrm>
        </p:spPr>
        <p:txBody>
          <a:bodyPr>
            <a:normAutofit fontScale="90000"/>
          </a:bodyPr>
          <a:lstStyle/>
          <a:p>
            <a:r>
              <a:rPr lang="pt-BR" dirty="0">
                <a:solidFill>
                  <a:schemeClr val="tx1"/>
                </a:solidFill>
              </a:rPr>
              <a:t>RESULTADOS FORMULÁRIO</a:t>
            </a:r>
            <a:endParaRPr lang="pt-BR" dirty="0"/>
          </a:p>
        </p:txBody>
      </p:sp>
      <p:pic>
        <p:nvPicPr>
          <p:cNvPr id="17410" name="Picture 2" descr="Gráfico de respostas do Formulários Google. Título da pergunta: Você teve formação na área específica em que atua?&#10;. Número de respostas: 133 respostas.">
            <a:extLst>
              <a:ext uri="{FF2B5EF4-FFF2-40B4-BE49-F238E27FC236}">
                <a16:creationId xmlns:a16="http://schemas.microsoft.com/office/drawing/2014/main" id="{EAD75525-5E34-80C0-D306-0C2FC5ACC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7" y="1261639"/>
            <a:ext cx="10516218" cy="499931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FE81CA94-F2DC-6408-9B3C-61984A469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400" y="6231357"/>
            <a:ext cx="4464424" cy="626643"/>
          </a:xfrm>
          <a:prstGeom prst="rect">
            <a:avLst/>
          </a:prstGeom>
        </p:spPr>
      </p:pic>
    </p:spTree>
    <p:extLst>
      <p:ext uri="{BB962C8B-B14F-4D97-AF65-F5344CB8AC3E}">
        <p14:creationId xmlns:p14="http://schemas.microsoft.com/office/powerpoint/2010/main" val="103331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7977D29-3BC4-D231-48F4-56AB58A6A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0"/>
            <a:ext cx="6858000" cy="6858000"/>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C21A0-BD4C-1713-5B08-902E371389F8}"/>
              </a:ext>
            </a:extLst>
          </p:cNvPr>
          <p:cNvSpPr>
            <a:spLocks noGrp="1"/>
          </p:cNvSpPr>
          <p:nvPr>
            <p:ph type="title"/>
          </p:nvPr>
        </p:nvSpPr>
        <p:spPr>
          <a:xfrm>
            <a:off x="2035650" y="5414"/>
            <a:ext cx="5970891" cy="634004"/>
          </a:xfrm>
        </p:spPr>
        <p:txBody>
          <a:bodyPr>
            <a:normAutofit fontScale="90000"/>
          </a:bodyPr>
          <a:lstStyle/>
          <a:p>
            <a:r>
              <a:rPr lang="pt-BR" dirty="0">
                <a:solidFill>
                  <a:schemeClr val="tx1"/>
                </a:solidFill>
              </a:rPr>
              <a:t>RESULTADOS FORMULÁRIO</a:t>
            </a:r>
            <a:endParaRPr lang="pt-BR" dirty="0"/>
          </a:p>
        </p:txBody>
      </p:sp>
      <p:pic>
        <p:nvPicPr>
          <p:cNvPr id="1026" name="Picture 2" descr="Gráfico de respostas do Formulários Google. Título da pergunta: Qual sua área de atuação?&#10;. Número de respostas: 133 respostas.">
            <a:extLst>
              <a:ext uri="{FF2B5EF4-FFF2-40B4-BE49-F238E27FC236}">
                <a16:creationId xmlns:a16="http://schemas.microsoft.com/office/drawing/2014/main" id="{0B106BA5-98AA-B14B-3A0F-DC44C9655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87" y="618392"/>
            <a:ext cx="10902435" cy="619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3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8EF5B-6F53-BFF7-CC09-0D59A4B21507}"/>
              </a:ext>
            </a:extLst>
          </p:cNvPr>
          <p:cNvSpPr>
            <a:spLocks noGrp="1"/>
          </p:cNvSpPr>
          <p:nvPr>
            <p:ph type="ctrTitle"/>
          </p:nvPr>
        </p:nvSpPr>
        <p:spPr/>
        <p:txBody>
          <a:bodyPr/>
          <a:lstStyle/>
          <a:p>
            <a:pPr algn="just"/>
            <a:r>
              <a:rPr lang="pt-BR" sz="3200" dirty="0">
                <a:solidFill>
                  <a:schemeClr val="tx2">
                    <a:lumMod val="50000"/>
                  </a:schemeClr>
                </a:solidFill>
              </a:rPr>
              <a:t>LEI Nº 14.399, DE 8 DE JULHO DE 2022 - Institui a Política Nacional Aldir Blanc de Fomento à Cultura.</a:t>
            </a:r>
            <a:endParaRPr lang="pt-BR" sz="8000" dirty="0">
              <a:solidFill>
                <a:schemeClr val="tx2">
                  <a:lumMod val="50000"/>
                </a:schemeClr>
              </a:solidFill>
            </a:endParaRPr>
          </a:p>
        </p:txBody>
      </p:sp>
      <p:pic>
        <p:nvPicPr>
          <p:cNvPr id="4" name="Imagem 3">
            <a:extLst>
              <a:ext uri="{FF2B5EF4-FFF2-40B4-BE49-F238E27FC236}">
                <a16:creationId xmlns:a16="http://schemas.microsoft.com/office/drawing/2014/main" id="{66AAF35E-181D-8095-F950-F3F4FF2B7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30" y="5574166"/>
            <a:ext cx="6831106" cy="958839"/>
          </a:xfrm>
          <a:prstGeom prst="rect">
            <a:avLst/>
          </a:prstGeom>
        </p:spPr>
      </p:pic>
    </p:spTree>
    <p:extLst>
      <p:ext uri="{BB962C8B-B14F-4D97-AF65-F5344CB8AC3E}">
        <p14:creationId xmlns:p14="http://schemas.microsoft.com/office/powerpoint/2010/main" val="36419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7B1D3-9766-DE18-F283-6BE68EE1A2F9}"/>
              </a:ext>
            </a:extLst>
          </p:cNvPr>
          <p:cNvSpPr>
            <a:spLocks noGrp="1"/>
          </p:cNvSpPr>
          <p:nvPr>
            <p:ph type="title"/>
          </p:nvPr>
        </p:nvSpPr>
        <p:spPr>
          <a:xfrm>
            <a:off x="677334" y="609600"/>
            <a:ext cx="8596668" cy="762000"/>
          </a:xfrm>
        </p:spPr>
        <p:txBody>
          <a:bodyPr>
            <a:normAutofit/>
          </a:bodyPr>
          <a:lstStyle/>
          <a:p>
            <a:r>
              <a:rPr lang="pt-BR" sz="4000" dirty="0">
                <a:solidFill>
                  <a:schemeClr val="tx2">
                    <a:lumMod val="50000"/>
                  </a:schemeClr>
                </a:solidFill>
              </a:rPr>
              <a:t>Política Nacional Aldir Blanc</a:t>
            </a:r>
            <a:endParaRPr lang="pt-BR" sz="3800" b="1" dirty="0">
              <a:solidFill>
                <a:schemeClr val="tx2">
                  <a:lumMod val="50000"/>
                </a:schemeClr>
              </a:solidFill>
            </a:endParaRPr>
          </a:p>
        </p:txBody>
      </p:sp>
      <p:sp>
        <p:nvSpPr>
          <p:cNvPr id="3" name="Espaço Reservado para Conteúdo 2">
            <a:extLst>
              <a:ext uri="{FF2B5EF4-FFF2-40B4-BE49-F238E27FC236}">
                <a16:creationId xmlns:a16="http://schemas.microsoft.com/office/drawing/2014/main" id="{447BD342-02F4-878B-03A3-5BB8DF88CC77}"/>
              </a:ext>
            </a:extLst>
          </p:cNvPr>
          <p:cNvSpPr>
            <a:spLocks noGrp="1"/>
          </p:cNvSpPr>
          <p:nvPr>
            <p:ph sz="half" idx="1"/>
          </p:nvPr>
        </p:nvSpPr>
        <p:spPr>
          <a:xfrm>
            <a:off x="677334" y="1371601"/>
            <a:ext cx="10433689" cy="4480560"/>
          </a:xfrm>
        </p:spPr>
        <p:txBody>
          <a:bodyPr>
            <a:normAutofit/>
          </a:bodyPr>
          <a:lstStyle/>
          <a:p>
            <a:pPr algn="just"/>
            <a:r>
              <a:rPr lang="pt-BR" sz="2800" dirty="0"/>
              <a:t>LEI Nº 14.399, DE 8 DE JULHO DE 2022.</a:t>
            </a:r>
          </a:p>
          <a:p>
            <a:pPr algn="just"/>
            <a:r>
              <a:rPr lang="pt-BR" sz="2800" dirty="0"/>
              <a:t>Esta Lei institui a Política Nacional Aldir Blanc de Fomento à Cultura, baseada na parceria da União, dos Estados, do Distrito Federal e dos Municípios com a sociedade civil no setor da cultura, bem como no respeito à diversidade, à democratização e à universalização do acesso à cultura no Brasil. </a:t>
            </a:r>
          </a:p>
          <a:p>
            <a:pPr algn="just"/>
            <a:r>
              <a:rPr lang="pt-BR" sz="2800" dirty="0"/>
              <a:t>Tem como objetivo fomentar a cultura durante 5 anos, com início em 2023.</a:t>
            </a:r>
            <a:endParaRPr lang="pt-BR" sz="2400" b="1" dirty="0"/>
          </a:p>
        </p:txBody>
      </p:sp>
      <p:pic>
        <p:nvPicPr>
          <p:cNvPr id="5" name="Imagem 4">
            <a:extLst>
              <a:ext uri="{FF2B5EF4-FFF2-40B4-BE49-F238E27FC236}">
                <a16:creationId xmlns:a16="http://schemas.microsoft.com/office/drawing/2014/main" id="{19DB67A1-87A7-329F-B22C-E9AF3460C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5852161"/>
            <a:ext cx="5647509" cy="792705"/>
          </a:xfrm>
          <a:prstGeom prst="rect">
            <a:avLst/>
          </a:prstGeom>
        </p:spPr>
      </p:pic>
    </p:spTree>
    <p:extLst>
      <p:ext uri="{BB962C8B-B14F-4D97-AF65-F5344CB8AC3E}">
        <p14:creationId xmlns:p14="http://schemas.microsoft.com/office/powerpoint/2010/main" val="21968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A6F42-CF8A-4922-FA12-6847758C10F8}"/>
              </a:ext>
            </a:extLst>
          </p:cNvPr>
          <p:cNvSpPr>
            <a:spLocks noGrp="1"/>
          </p:cNvSpPr>
          <p:nvPr>
            <p:ph type="title"/>
          </p:nvPr>
        </p:nvSpPr>
        <p:spPr/>
        <p:txBody>
          <a:bodyPr>
            <a:normAutofit/>
          </a:bodyPr>
          <a:lstStyle/>
          <a:p>
            <a:r>
              <a:rPr lang="pt-BR" dirty="0">
                <a:solidFill>
                  <a:schemeClr val="tx2">
                    <a:lumMod val="50000"/>
                  </a:schemeClr>
                </a:solidFill>
              </a:rPr>
              <a:t>O QUE É A POLÍTICA NACIONAL ALDIR BLANC DE FOMENTO À CULTURA (PNAB)?</a:t>
            </a:r>
            <a:endParaRPr lang="pt-BR" sz="3600" dirty="0">
              <a:solidFill>
                <a:schemeClr val="tx2">
                  <a:lumMod val="50000"/>
                </a:schemeClr>
              </a:solidFill>
            </a:endParaRPr>
          </a:p>
        </p:txBody>
      </p:sp>
      <p:sp>
        <p:nvSpPr>
          <p:cNvPr id="3" name="Espaço Reservado para Conteúdo 2">
            <a:extLst>
              <a:ext uri="{FF2B5EF4-FFF2-40B4-BE49-F238E27FC236}">
                <a16:creationId xmlns:a16="http://schemas.microsoft.com/office/drawing/2014/main" id="{4EFA131B-679A-54E0-98CB-879AC50BDAA8}"/>
              </a:ext>
            </a:extLst>
          </p:cNvPr>
          <p:cNvSpPr>
            <a:spLocks noGrp="1"/>
          </p:cNvSpPr>
          <p:nvPr>
            <p:ph sz="half" idx="1"/>
          </p:nvPr>
        </p:nvSpPr>
        <p:spPr>
          <a:xfrm>
            <a:off x="1066800" y="2076450"/>
            <a:ext cx="10058399" cy="3443656"/>
          </a:xfrm>
        </p:spPr>
        <p:txBody>
          <a:bodyPr>
            <a:normAutofit/>
          </a:bodyPr>
          <a:lstStyle/>
          <a:p>
            <a:pPr lvl="1"/>
            <a:r>
              <a:rPr lang="pt-BR" sz="2000" dirty="0"/>
              <a:t>A PNAB é uma oportunidade histórica de estruturar o sistema federativo de financiamento à cultura mediante os repasses da União aos Estados, Distrito Federal e Municípios de forma continuada.</a:t>
            </a:r>
          </a:p>
          <a:p>
            <a:pPr lvl="1"/>
            <a:r>
              <a:rPr lang="pt-BR" sz="2000" dirty="0"/>
              <a:t>Por meio dessa política, será possível investir regularmente em projetos e programas, não só de modo emergencial, como foi na Lei Aldir Blanc 1 e na Lei Paulo Gustavo.</a:t>
            </a:r>
          </a:p>
          <a:p>
            <a:pPr lvl="1"/>
            <a:r>
              <a:rPr lang="pt-BR" sz="2000" dirty="0"/>
              <a:t>Os entes federativos irão implementar ações públicas em editais e chamamentos abertos para os/ as trabalhadores(as) da área da cultura. Assim como poderão executar os recursos nas políticas culturais locais de maneira direta.</a:t>
            </a:r>
          </a:p>
          <a:p>
            <a:pPr lvl="1"/>
            <a:endParaRPr lang="pt-BR" dirty="0"/>
          </a:p>
        </p:txBody>
      </p:sp>
      <p:pic>
        <p:nvPicPr>
          <p:cNvPr id="5" name="Imagem 4">
            <a:extLst>
              <a:ext uri="{FF2B5EF4-FFF2-40B4-BE49-F238E27FC236}">
                <a16:creationId xmlns:a16="http://schemas.microsoft.com/office/drawing/2014/main" id="{6CF91797-71C5-4950-9555-99CE30C59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5740291"/>
            <a:ext cx="7239896" cy="1016218"/>
          </a:xfrm>
          <a:prstGeom prst="rect">
            <a:avLst/>
          </a:prstGeom>
        </p:spPr>
      </p:pic>
    </p:spTree>
    <p:extLst>
      <p:ext uri="{BB962C8B-B14F-4D97-AF65-F5344CB8AC3E}">
        <p14:creationId xmlns:p14="http://schemas.microsoft.com/office/powerpoint/2010/main" val="41230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A2A69-FDFE-869C-5B42-7A937E883861}"/>
              </a:ext>
            </a:extLst>
          </p:cNvPr>
          <p:cNvSpPr>
            <a:spLocks noGrp="1"/>
          </p:cNvSpPr>
          <p:nvPr>
            <p:ph type="title"/>
          </p:nvPr>
        </p:nvSpPr>
        <p:spPr>
          <a:xfrm>
            <a:off x="677334" y="609600"/>
            <a:ext cx="8596668" cy="723900"/>
          </a:xfrm>
        </p:spPr>
        <p:txBody>
          <a:bodyPr>
            <a:normAutofit/>
          </a:bodyPr>
          <a:lstStyle/>
          <a:p>
            <a:r>
              <a:rPr lang="pt-BR" sz="3200" dirty="0">
                <a:solidFill>
                  <a:schemeClr val="tx2">
                    <a:lumMod val="50000"/>
                  </a:schemeClr>
                </a:solidFill>
              </a:rPr>
              <a:t>QUAIS OS PRINCIPAIS OBJETIVOS DA PNAB?</a:t>
            </a:r>
            <a:endParaRPr lang="pt-BR" sz="3200" b="1" dirty="0">
              <a:solidFill>
                <a:schemeClr val="tx2">
                  <a:lumMod val="50000"/>
                </a:schemeClr>
              </a:solidFill>
            </a:endParaRPr>
          </a:p>
        </p:txBody>
      </p:sp>
      <p:sp>
        <p:nvSpPr>
          <p:cNvPr id="3" name="Espaço Reservado para Conteúdo 2">
            <a:extLst>
              <a:ext uri="{FF2B5EF4-FFF2-40B4-BE49-F238E27FC236}">
                <a16:creationId xmlns:a16="http://schemas.microsoft.com/office/drawing/2014/main" id="{1B11FFFE-000C-7566-5222-2056E980354D}"/>
              </a:ext>
            </a:extLst>
          </p:cNvPr>
          <p:cNvSpPr>
            <a:spLocks noGrp="1"/>
          </p:cNvSpPr>
          <p:nvPr>
            <p:ph idx="1"/>
          </p:nvPr>
        </p:nvSpPr>
        <p:spPr>
          <a:xfrm>
            <a:off x="677334" y="1524001"/>
            <a:ext cx="8596668" cy="4517362"/>
          </a:xfrm>
        </p:spPr>
        <p:txBody>
          <a:bodyPr>
            <a:normAutofit/>
          </a:bodyPr>
          <a:lstStyle/>
          <a:p>
            <a:pPr lvl="1" algn="just"/>
            <a:r>
              <a:rPr lang="pt-BR" sz="2800" dirty="0"/>
              <a:t>Estimular o fomento à cultura pela União, Estados, Distrito Federal e Municípios;</a:t>
            </a:r>
          </a:p>
          <a:p>
            <a:pPr lvl="1" algn="just"/>
            <a:r>
              <a:rPr lang="pt-BR" sz="2800" dirty="0"/>
              <a:t>Garantir o financiamento e a manutenção de agentes, espaços e ações artísticos-culturais;</a:t>
            </a:r>
          </a:p>
          <a:p>
            <a:pPr lvl="1" algn="just"/>
            <a:r>
              <a:rPr lang="pt-BR" sz="2800" dirty="0"/>
              <a:t>Democratizar o acesso e a produção artística nos Estados, no Distrito Federal e nos Municípios, inclusive em suas áreas periféricas, urbanas e rurais.</a:t>
            </a:r>
            <a:endParaRPr lang="pt-BR" sz="2200" dirty="0"/>
          </a:p>
          <a:p>
            <a:pPr lvl="1" algn="just"/>
            <a:endParaRPr lang="pt-BR" sz="1800" dirty="0"/>
          </a:p>
          <a:p>
            <a:endParaRPr lang="pt-BR" dirty="0"/>
          </a:p>
        </p:txBody>
      </p:sp>
      <p:pic>
        <p:nvPicPr>
          <p:cNvPr id="5" name="Imagem 4">
            <a:extLst>
              <a:ext uri="{FF2B5EF4-FFF2-40B4-BE49-F238E27FC236}">
                <a16:creationId xmlns:a16="http://schemas.microsoft.com/office/drawing/2014/main" id="{F093AA7F-6D5F-BBBA-2749-90A1F00EF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015" y="5767631"/>
            <a:ext cx="5529431" cy="776131"/>
          </a:xfrm>
          <a:prstGeom prst="rect">
            <a:avLst/>
          </a:prstGeom>
        </p:spPr>
      </p:pic>
    </p:spTree>
    <p:extLst>
      <p:ext uri="{BB962C8B-B14F-4D97-AF65-F5344CB8AC3E}">
        <p14:creationId xmlns:p14="http://schemas.microsoft.com/office/powerpoint/2010/main" val="39612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317BE-FC28-B6CE-2F2F-A43F78512BEB}"/>
              </a:ext>
            </a:extLst>
          </p:cNvPr>
          <p:cNvSpPr>
            <a:spLocks noGrp="1"/>
          </p:cNvSpPr>
          <p:nvPr>
            <p:ph type="title"/>
          </p:nvPr>
        </p:nvSpPr>
        <p:spPr/>
        <p:txBody>
          <a:bodyPr>
            <a:noAutofit/>
          </a:bodyPr>
          <a:lstStyle/>
          <a:p>
            <a:r>
              <a:rPr lang="pt-BR" sz="2800" dirty="0">
                <a:solidFill>
                  <a:schemeClr val="tx2">
                    <a:lumMod val="50000"/>
                  </a:schemeClr>
                </a:solidFill>
              </a:rPr>
              <a:t>QUAL VALOR SERÁ DESTINADO AOS ESTADOS, DISTRITO FEDERAL E MUNICÍPIOS, PELA UNIÃO, PARA APLICAÇÃO DA PNAB?</a:t>
            </a:r>
            <a:endParaRPr lang="pt-BR" sz="2800" b="1" dirty="0">
              <a:solidFill>
                <a:schemeClr val="tx2">
                  <a:lumMod val="50000"/>
                </a:schemeClr>
              </a:solidFill>
            </a:endParaRPr>
          </a:p>
        </p:txBody>
      </p:sp>
      <p:sp>
        <p:nvSpPr>
          <p:cNvPr id="3" name="Espaço Reservado para Conteúdo 2">
            <a:extLst>
              <a:ext uri="{FF2B5EF4-FFF2-40B4-BE49-F238E27FC236}">
                <a16:creationId xmlns:a16="http://schemas.microsoft.com/office/drawing/2014/main" id="{70709122-BF95-D93E-A523-46D75F467239}"/>
              </a:ext>
            </a:extLst>
          </p:cNvPr>
          <p:cNvSpPr>
            <a:spLocks noGrp="1"/>
          </p:cNvSpPr>
          <p:nvPr>
            <p:ph idx="1"/>
          </p:nvPr>
        </p:nvSpPr>
        <p:spPr>
          <a:xfrm>
            <a:off x="677333" y="2160589"/>
            <a:ext cx="9848899" cy="2347911"/>
          </a:xfrm>
        </p:spPr>
        <p:txBody>
          <a:bodyPr>
            <a:normAutofit fontScale="85000" lnSpcReduction="10000"/>
          </a:bodyPr>
          <a:lstStyle/>
          <a:p>
            <a:pPr algn="just"/>
            <a:r>
              <a:rPr lang="pt-BR" sz="2800" dirty="0"/>
              <a:t>A União entregará aos Estados, Distrito Federal e Municípios, a cada ano, durante 5 anos, em parcela única anual, o valor correspondente a R$3.000.000.000,00 (três bilhões de reais), a partir de 2023.</a:t>
            </a:r>
          </a:p>
          <a:p>
            <a:pPr algn="just"/>
            <a:r>
              <a:rPr lang="pt-BR" sz="2800" b="1" dirty="0">
                <a:latin typeface="+mj-lt"/>
              </a:rPr>
              <a:t>Ubatuba, recebeu no final de 2023, </a:t>
            </a:r>
            <a:r>
              <a:rPr lang="pt-BR" sz="2800" b="1" dirty="0"/>
              <a:t>R$649.549,85 (seiscentos e quarenta e nove mil reais e oitenta e cinco centavos)</a:t>
            </a:r>
            <a:endParaRPr lang="pt-BR" sz="2800" b="1" dirty="0">
              <a:latin typeface="+mj-lt"/>
            </a:endParaRPr>
          </a:p>
        </p:txBody>
      </p:sp>
      <p:pic>
        <p:nvPicPr>
          <p:cNvPr id="7" name="Imagem 6">
            <a:extLst>
              <a:ext uri="{FF2B5EF4-FFF2-40B4-BE49-F238E27FC236}">
                <a16:creationId xmlns:a16="http://schemas.microsoft.com/office/drawing/2014/main" id="{0663694E-DB51-7E56-BF6F-6CBEFB996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864" y="5777450"/>
            <a:ext cx="5152913" cy="723281"/>
          </a:xfrm>
          <a:prstGeom prst="rect">
            <a:avLst/>
          </a:prstGeom>
        </p:spPr>
      </p:pic>
    </p:spTree>
    <p:extLst>
      <p:ext uri="{BB962C8B-B14F-4D97-AF65-F5344CB8AC3E}">
        <p14:creationId xmlns:p14="http://schemas.microsoft.com/office/powerpoint/2010/main" val="254829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7A4CD-E0F6-7D95-43B7-06712C9D55E9}"/>
              </a:ext>
            </a:extLst>
          </p:cNvPr>
          <p:cNvSpPr>
            <a:spLocks noGrp="1"/>
          </p:cNvSpPr>
          <p:nvPr>
            <p:ph type="title"/>
          </p:nvPr>
        </p:nvSpPr>
        <p:spPr>
          <a:xfrm>
            <a:off x="677334" y="609600"/>
            <a:ext cx="8596668" cy="1029435"/>
          </a:xfrm>
        </p:spPr>
        <p:txBody>
          <a:bodyPr>
            <a:normAutofit/>
          </a:bodyPr>
          <a:lstStyle/>
          <a:p>
            <a:r>
              <a:rPr lang="pt-BR" sz="2800" dirty="0">
                <a:solidFill>
                  <a:schemeClr val="tx2">
                    <a:lumMod val="50000"/>
                  </a:schemeClr>
                </a:solidFill>
              </a:rPr>
              <a:t>COMO SOLICITAMOS OS RECURSOS DA PNAB?</a:t>
            </a:r>
            <a:endParaRPr lang="pt-BR" sz="2800" b="1" dirty="0">
              <a:solidFill>
                <a:schemeClr val="tx2">
                  <a:lumMod val="50000"/>
                </a:schemeClr>
              </a:solidFill>
            </a:endParaRPr>
          </a:p>
        </p:txBody>
      </p:sp>
      <p:sp>
        <p:nvSpPr>
          <p:cNvPr id="3" name="Espaço Reservado para Conteúdo 2">
            <a:extLst>
              <a:ext uri="{FF2B5EF4-FFF2-40B4-BE49-F238E27FC236}">
                <a16:creationId xmlns:a16="http://schemas.microsoft.com/office/drawing/2014/main" id="{E68EAA9D-CF96-D22E-C4A9-1E9CC45F61D4}"/>
              </a:ext>
            </a:extLst>
          </p:cNvPr>
          <p:cNvSpPr>
            <a:spLocks noGrp="1"/>
          </p:cNvSpPr>
          <p:nvPr>
            <p:ph idx="1"/>
          </p:nvPr>
        </p:nvSpPr>
        <p:spPr>
          <a:xfrm>
            <a:off x="1066800" y="1842338"/>
            <a:ext cx="10058400" cy="3377362"/>
          </a:xfrm>
        </p:spPr>
        <p:txBody>
          <a:bodyPr>
            <a:normAutofit/>
          </a:bodyPr>
          <a:lstStyle/>
          <a:p>
            <a:pPr lvl="1" algn="just"/>
            <a:r>
              <a:rPr lang="pt-BR" sz="2800" dirty="0"/>
              <a:t>Com a inclusão do Plano de Ação na plataforma </a:t>
            </a:r>
            <a:r>
              <a:rPr lang="pt-BR" sz="2800" dirty="0" err="1"/>
              <a:t>Transferegov</a:t>
            </a:r>
            <a:r>
              <a:rPr lang="pt-BR" sz="2800" dirty="0"/>
              <a:t>, dentro do prazo estabelecido e divulgado pelo Ministério da Cultura. </a:t>
            </a:r>
          </a:p>
          <a:p>
            <a:pPr lvl="1" algn="just"/>
            <a:r>
              <a:rPr lang="pt-BR" sz="2800" dirty="0"/>
              <a:t>O MinC analisou os planos e divulgou, no site oficial do Ministério, a lista dos entes que tiveram seus Planos de Ação autorizados. </a:t>
            </a:r>
          </a:p>
          <a:p>
            <a:pPr lvl="1" algn="just"/>
            <a:r>
              <a:rPr lang="pt-BR" sz="2800" dirty="0"/>
              <a:t>Ubatuba teve seu Plano de Ação aprovado. </a:t>
            </a:r>
          </a:p>
        </p:txBody>
      </p:sp>
      <p:pic>
        <p:nvPicPr>
          <p:cNvPr id="5" name="Imagem 4">
            <a:extLst>
              <a:ext uri="{FF2B5EF4-FFF2-40B4-BE49-F238E27FC236}">
                <a16:creationId xmlns:a16="http://schemas.microsoft.com/office/drawing/2014/main" id="{3340969F-9C99-ECEB-FC08-1F463655D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67" y="5760089"/>
            <a:ext cx="4970033" cy="697612"/>
          </a:xfrm>
          <a:prstGeom prst="rect">
            <a:avLst/>
          </a:prstGeom>
        </p:spPr>
      </p:pic>
    </p:spTree>
    <p:extLst>
      <p:ext uri="{BB962C8B-B14F-4D97-AF65-F5344CB8AC3E}">
        <p14:creationId xmlns:p14="http://schemas.microsoft.com/office/powerpoint/2010/main" val="294839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CE686-6FCD-B348-9C13-E5F4490EF949}"/>
              </a:ext>
            </a:extLst>
          </p:cNvPr>
          <p:cNvSpPr>
            <a:spLocks noGrp="1"/>
          </p:cNvSpPr>
          <p:nvPr>
            <p:ph type="title"/>
          </p:nvPr>
        </p:nvSpPr>
        <p:spPr>
          <a:xfrm>
            <a:off x="677334" y="609600"/>
            <a:ext cx="8596668" cy="781050"/>
          </a:xfrm>
        </p:spPr>
        <p:txBody>
          <a:bodyPr>
            <a:normAutofit/>
          </a:bodyPr>
          <a:lstStyle/>
          <a:p>
            <a:r>
              <a:rPr lang="pt-BR" sz="3200" dirty="0">
                <a:solidFill>
                  <a:schemeClr val="tx1"/>
                </a:solidFill>
              </a:rPr>
              <a:t>Plano Anual de Aplicação dos Recursos (PAAR)</a:t>
            </a:r>
            <a:endParaRPr lang="pt-BR" sz="3200" b="1" dirty="0">
              <a:solidFill>
                <a:schemeClr val="tx1"/>
              </a:solidFill>
            </a:endParaRPr>
          </a:p>
        </p:txBody>
      </p:sp>
      <p:sp>
        <p:nvSpPr>
          <p:cNvPr id="3" name="Espaço Reservado para Conteúdo 2">
            <a:extLst>
              <a:ext uri="{FF2B5EF4-FFF2-40B4-BE49-F238E27FC236}">
                <a16:creationId xmlns:a16="http://schemas.microsoft.com/office/drawing/2014/main" id="{7FFAEAB0-F21F-FE31-3FAB-97B88957A6F8}"/>
              </a:ext>
            </a:extLst>
          </p:cNvPr>
          <p:cNvSpPr>
            <a:spLocks noGrp="1"/>
          </p:cNvSpPr>
          <p:nvPr>
            <p:ph idx="1"/>
          </p:nvPr>
        </p:nvSpPr>
        <p:spPr>
          <a:xfrm>
            <a:off x="1066800" y="1839433"/>
            <a:ext cx="10058400" cy="4113311"/>
          </a:xfrm>
        </p:spPr>
        <p:txBody>
          <a:bodyPr>
            <a:normAutofit lnSpcReduction="10000"/>
          </a:bodyPr>
          <a:lstStyle/>
          <a:p>
            <a:pPr algn="just"/>
            <a:r>
              <a:rPr lang="pt-BR" sz="2400" dirty="0"/>
              <a:t>Além do plano de Ação, os Estados, o Distrito Federal e os Municípios precisam elaborar o </a:t>
            </a:r>
            <a:r>
              <a:rPr lang="pt-BR" sz="2400" b="1" dirty="0"/>
              <a:t>Plano Anual de Aplicação dos Recursos (PAAR). </a:t>
            </a:r>
          </a:p>
          <a:p>
            <a:pPr algn="just"/>
            <a:r>
              <a:rPr lang="pt-BR" sz="2400" dirty="0"/>
              <a:t>A sociedade civil deverá ser ouvida na elaboração do PAAR, preferencialmente por meio dos seus representantes nos Conselhos de Cultura ou, na ausência destes, em assembleias gerais ou audiências públicas junto aos agentes e fazedores de cultura do território.</a:t>
            </a:r>
          </a:p>
          <a:p>
            <a:pPr algn="just"/>
            <a:r>
              <a:rPr lang="pt-BR" sz="2600" dirty="0"/>
              <a:t>Esse documento deve ser apresentado ao MinC após a aprovação do Plano de Ação na Plataforma </a:t>
            </a:r>
            <a:r>
              <a:rPr lang="pt-BR" sz="2600" dirty="0" err="1"/>
              <a:t>Transferegov</a:t>
            </a:r>
            <a:r>
              <a:rPr lang="pt-BR" sz="2600" dirty="0"/>
              <a:t> e tem como objetivo detalhar a execução dos recursos pelos entes federativos. </a:t>
            </a:r>
          </a:p>
          <a:p>
            <a:pPr marL="0" indent="0" algn="just">
              <a:buNone/>
            </a:pPr>
            <a:endParaRPr lang="pt-BR" dirty="0"/>
          </a:p>
        </p:txBody>
      </p:sp>
      <p:pic>
        <p:nvPicPr>
          <p:cNvPr id="5" name="Imagem 4">
            <a:extLst>
              <a:ext uri="{FF2B5EF4-FFF2-40B4-BE49-F238E27FC236}">
                <a16:creationId xmlns:a16="http://schemas.microsoft.com/office/drawing/2014/main" id="{50EFD8D5-336A-B470-4142-D2E366FC1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575" y="5820571"/>
            <a:ext cx="6096000" cy="855657"/>
          </a:xfrm>
          <a:prstGeom prst="rect">
            <a:avLst/>
          </a:prstGeom>
        </p:spPr>
      </p:pic>
    </p:spTree>
    <p:extLst>
      <p:ext uri="{BB962C8B-B14F-4D97-AF65-F5344CB8AC3E}">
        <p14:creationId xmlns:p14="http://schemas.microsoft.com/office/powerpoint/2010/main" val="339867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542D8-65F6-12D6-69F6-F0419C37F29C}"/>
              </a:ext>
            </a:extLst>
          </p:cNvPr>
          <p:cNvSpPr>
            <a:spLocks noGrp="1"/>
          </p:cNvSpPr>
          <p:nvPr>
            <p:ph type="title"/>
          </p:nvPr>
        </p:nvSpPr>
        <p:spPr/>
        <p:txBody>
          <a:bodyPr>
            <a:normAutofit/>
          </a:bodyPr>
          <a:lstStyle/>
          <a:p>
            <a:r>
              <a:rPr lang="pt-BR" sz="3200" dirty="0">
                <a:solidFill>
                  <a:schemeClr val="tx1"/>
                </a:solidFill>
              </a:rPr>
              <a:t>EM QUAIS AÇÕES E ATIVIDADES PODERÃO SER APLICADOS OS RECURSOS DA PNAB?</a:t>
            </a:r>
            <a:endParaRPr lang="pt-BR" sz="3200" b="1" dirty="0">
              <a:solidFill>
                <a:schemeClr val="tx1"/>
              </a:solidFill>
            </a:endParaRPr>
          </a:p>
        </p:txBody>
      </p:sp>
      <p:sp>
        <p:nvSpPr>
          <p:cNvPr id="3" name="Espaço Reservado para Conteúdo 2">
            <a:extLst>
              <a:ext uri="{FF2B5EF4-FFF2-40B4-BE49-F238E27FC236}">
                <a16:creationId xmlns:a16="http://schemas.microsoft.com/office/drawing/2014/main" id="{7B79A3A6-AA3F-4DA8-1322-A6C087CE1986}"/>
              </a:ext>
            </a:extLst>
          </p:cNvPr>
          <p:cNvSpPr>
            <a:spLocks noGrp="1"/>
          </p:cNvSpPr>
          <p:nvPr>
            <p:ph idx="1"/>
          </p:nvPr>
        </p:nvSpPr>
        <p:spPr>
          <a:xfrm>
            <a:off x="1066800" y="1966063"/>
            <a:ext cx="10058400" cy="3849624"/>
          </a:xfrm>
        </p:spPr>
        <p:txBody>
          <a:bodyPr>
            <a:normAutofit fontScale="85000" lnSpcReduction="20000"/>
          </a:bodyPr>
          <a:lstStyle/>
          <a:p>
            <a:r>
              <a:rPr lang="pt-BR" sz="2400" dirty="0"/>
              <a:t>fomento, produção e difusão de obras de caráter artístico e cultural, incluindo a remuneração de direitos autorais; </a:t>
            </a:r>
          </a:p>
          <a:p>
            <a:r>
              <a:rPr lang="pt-BR" sz="2400" dirty="0"/>
              <a:t>realização de projetos, tais como exposições, festivais, festas populares, feiras e espetáculos, inclusive a cobertura de despesas com transporte e seguro de objetos de valor cultural; </a:t>
            </a:r>
          </a:p>
          <a:p>
            <a:r>
              <a:rPr lang="pt-BR" sz="2400" dirty="0"/>
              <a:t>concessão de prêmios mediante seleções públicas; </a:t>
            </a:r>
          </a:p>
          <a:p>
            <a:r>
              <a:rPr lang="pt-BR" sz="2400" dirty="0"/>
              <a:t>instalação e manutenção de cursos para formar, especializar e profissionalizar agentes culturais públicos e privados; </a:t>
            </a:r>
          </a:p>
          <a:p>
            <a:r>
              <a:rPr lang="pt-BR" sz="2400" dirty="0"/>
              <a:t>realização de levantamentos, de estudos, de pesquisas e de curadorias nas diversas áreas da cultura; </a:t>
            </a:r>
          </a:p>
          <a:p>
            <a:r>
              <a:rPr lang="pt-BR" sz="2400" dirty="0"/>
              <a:t>realização de inventários e concessão de incentivos para as manifestações culturais que estejam em risco de extinção;</a:t>
            </a:r>
            <a:endParaRPr lang="pt-BR" sz="2000" dirty="0"/>
          </a:p>
          <a:p>
            <a:pPr marL="274320" lvl="1" indent="0">
              <a:buNone/>
            </a:pPr>
            <a:endParaRPr lang="pt-BR" sz="1400" dirty="0"/>
          </a:p>
          <a:p>
            <a:endParaRPr lang="pt-BR" dirty="0"/>
          </a:p>
        </p:txBody>
      </p:sp>
      <p:pic>
        <p:nvPicPr>
          <p:cNvPr id="5" name="Imagem 4">
            <a:extLst>
              <a:ext uri="{FF2B5EF4-FFF2-40B4-BE49-F238E27FC236}">
                <a16:creationId xmlns:a16="http://schemas.microsoft.com/office/drawing/2014/main" id="{539DDC0C-CD9F-01EF-CA8E-2338C6807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169" y="5909409"/>
            <a:ext cx="4830184" cy="677982"/>
          </a:xfrm>
          <a:prstGeom prst="rect">
            <a:avLst/>
          </a:prstGeom>
        </p:spPr>
      </p:pic>
    </p:spTree>
    <p:extLst>
      <p:ext uri="{BB962C8B-B14F-4D97-AF65-F5344CB8AC3E}">
        <p14:creationId xmlns:p14="http://schemas.microsoft.com/office/powerpoint/2010/main" val="362652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4EAD1-1521-96BE-4215-4B018C232B98}"/>
              </a:ext>
            </a:extLst>
          </p:cNvPr>
          <p:cNvSpPr>
            <a:spLocks noGrp="1"/>
          </p:cNvSpPr>
          <p:nvPr>
            <p:ph type="title"/>
          </p:nvPr>
        </p:nvSpPr>
        <p:spPr/>
        <p:txBody>
          <a:bodyPr>
            <a:normAutofit fontScale="90000"/>
          </a:bodyPr>
          <a:lstStyle/>
          <a:p>
            <a:r>
              <a:rPr lang="pt-BR" sz="4000" dirty="0">
                <a:solidFill>
                  <a:schemeClr val="tx1"/>
                </a:solidFill>
              </a:rPr>
              <a:t>EM QUAIS AÇÕES E ATIVIDADES PODERÃO SER APLICADOS OS RECURSOS DA PNAB?</a:t>
            </a:r>
            <a:endParaRPr lang="pt-BR" b="1" dirty="0">
              <a:solidFill>
                <a:schemeClr val="tx1"/>
              </a:solidFill>
            </a:endParaRPr>
          </a:p>
        </p:txBody>
      </p:sp>
      <p:sp>
        <p:nvSpPr>
          <p:cNvPr id="3" name="Espaço Reservado para Conteúdo 2">
            <a:extLst>
              <a:ext uri="{FF2B5EF4-FFF2-40B4-BE49-F238E27FC236}">
                <a16:creationId xmlns:a16="http://schemas.microsoft.com/office/drawing/2014/main" id="{B65E449A-F3FF-5A2B-024A-3FCA8B0FA6D3}"/>
              </a:ext>
            </a:extLst>
          </p:cNvPr>
          <p:cNvSpPr>
            <a:spLocks noGrp="1"/>
          </p:cNvSpPr>
          <p:nvPr>
            <p:ph idx="1"/>
          </p:nvPr>
        </p:nvSpPr>
        <p:spPr>
          <a:xfrm>
            <a:off x="1066800" y="1940447"/>
            <a:ext cx="10058400" cy="3523375"/>
          </a:xfrm>
        </p:spPr>
        <p:txBody>
          <a:bodyPr>
            <a:normAutofit fontScale="92500" lnSpcReduction="20000"/>
          </a:bodyPr>
          <a:lstStyle/>
          <a:p>
            <a:r>
              <a:rPr lang="pt-BR" sz="2400" dirty="0"/>
              <a:t>concessão de bolsas de estudo, de pesquisa, de criação, de trabalho e de residência artística; </a:t>
            </a:r>
          </a:p>
          <a:p>
            <a:r>
              <a:rPr lang="pt-BR" sz="2400" dirty="0"/>
              <a:t>aquisição de bens culturais e obras de arte para distribuição pública e outras formas de expressão artística e de ingressos para eventos artísticos;</a:t>
            </a:r>
          </a:p>
          <a:p>
            <a:r>
              <a:rPr lang="pt-BR" sz="2400" dirty="0"/>
              <a:t> aquisição, preservação, organização, digitalização e outras formas de promoção e de difusão do patrimônio cultural, inclusive acervos, arquivos, coleções e ações de educação patrimonial; </a:t>
            </a:r>
          </a:p>
          <a:p>
            <a:r>
              <a:rPr lang="pt-BR" sz="2400" dirty="0"/>
              <a:t>elaboração de planos anuais e plurianuais de instituições e grupos culturais, incluindo a digitalização de acervos, de arquivos e de coleções, bem como a produção de conteúdos digitais, de jogos eletrônicos e de videoarte, e o fomento à cultura digital; </a:t>
            </a:r>
          </a:p>
          <a:p>
            <a:endParaRPr lang="pt-BR" dirty="0"/>
          </a:p>
          <a:p>
            <a:pPr marL="0" indent="0">
              <a:buNone/>
            </a:pPr>
            <a:endParaRPr lang="pt-BR" dirty="0"/>
          </a:p>
        </p:txBody>
      </p:sp>
      <p:pic>
        <p:nvPicPr>
          <p:cNvPr id="5" name="Imagem 4">
            <a:extLst>
              <a:ext uri="{FF2B5EF4-FFF2-40B4-BE49-F238E27FC236}">
                <a16:creationId xmlns:a16="http://schemas.microsoft.com/office/drawing/2014/main" id="{05325488-24F2-3FBA-B7EF-80499709B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364" y="5916959"/>
            <a:ext cx="4722607" cy="662882"/>
          </a:xfrm>
          <a:prstGeom prst="rect">
            <a:avLst/>
          </a:prstGeom>
        </p:spPr>
      </p:pic>
    </p:spTree>
    <p:extLst>
      <p:ext uri="{BB962C8B-B14F-4D97-AF65-F5344CB8AC3E}">
        <p14:creationId xmlns:p14="http://schemas.microsoft.com/office/powerpoint/2010/main" val="3243369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8B3A2-52F9-0E58-A47E-4D03B0E16CB0}"/>
              </a:ext>
            </a:extLst>
          </p:cNvPr>
          <p:cNvSpPr>
            <a:spLocks noGrp="1"/>
          </p:cNvSpPr>
          <p:nvPr>
            <p:ph type="title"/>
          </p:nvPr>
        </p:nvSpPr>
        <p:spPr>
          <a:xfrm>
            <a:off x="677334" y="451513"/>
            <a:ext cx="8596668" cy="1262987"/>
          </a:xfrm>
        </p:spPr>
        <p:txBody>
          <a:bodyPr/>
          <a:lstStyle/>
          <a:p>
            <a:r>
              <a:rPr lang="pt-BR" sz="3600" dirty="0">
                <a:solidFill>
                  <a:schemeClr val="tx1"/>
                </a:solidFill>
              </a:rPr>
              <a:t>EM QUAIS AÇÕES E ATIVIDADES PODERÃO SER APLICADOS OS RECURSOS DA PNAB?</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4AFD7EBE-210D-6179-C1FA-C66A68FDAA82}"/>
              </a:ext>
            </a:extLst>
          </p:cNvPr>
          <p:cNvSpPr>
            <a:spLocks noGrp="1"/>
          </p:cNvSpPr>
          <p:nvPr>
            <p:ph idx="1"/>
          </p:nvPr>
        </p:nvSpPr>
        <p:spPr>
          <a:xfrm>
            <a:off x="677334" y="1714500"/>
            <a:ext cx="8596668" cy="4042833"/>
          </a:xfrm>
        </p:spPr>
        <p:txBody>
          <a:bodyPr>
            <a:normAutofit fontScale="92500" lnSpcReduction="20000"/>
          </a:bodyPr>
          <a:lstStyle/>
          <a:p>
            <a:r>
              <a:rPr lang="pt-BR" sz="2000" dirty="0"/>
              <a:t>manutenção de grupos, de companhias, de orquestras e de corpos artísticos estáveis, inclusive processos de produção e pesquisa continuada de linguagens artísticas; </a:t>
            </a:r>
          </a:p>
          <a:p>
            <a:r>
              <a:rPr lang="pt-BR" sz="2000" dirty="0"/>
              <a:t>proteção e preservação do patrimônio cultural imaterial, também os bens registrados e salvaguardados e as demais expressões e modos de vida de povos e comunidades tradicionais; </a:t>
            </a:r>
          </a:p>
          <a:p>
            <a:r>
              <a:rPr lang="pt-BR" sz="2000" dirty="0"/>
              <a:t>realização de intercâmbio cultural, nacional ou internacional; </a:t>
            </a:r>
          </a:p>
          <a:p>
            <a:r>
              <a:rPr lang="pt-BR" sz="2000" dirty="0"/>
              <a:t>ações, projetos, políticas e programas públicos de cultura previstos nos planos de cultura do Município; </a:t>
            </a:r>
          </a:p>
          <a:p>
            <a:r>
              <a:rPr lang="pt-BR" sz="2000" dirty="0"/>
              <a:t>serviço educativo de museus, de centros culturais, de teatros, de cinemas e de bibliotecas, até mesmo formação de público na educação básica; apoio a projetos culturais considerados relevantes em sua dimensão cultural e com predominante interesse público, conforme critérios de avaliação estabelecidos pelas autoridades competentes. </a:t>
            </a:r>
          </a:p>
        </p:txBody>
      </p:sp>
      <p:pic>
        <p:nvPicPr>
          <p:cNvPr id="5" name="Imagem 4">
            <a:extLst>
              <a:ext uri="{FF2B5EF4-FFF2-40B4-BE49-F238E27FC236}">
                <a16:creationId xmlns:a16="http://schemas.microsoft.com/office/drawing/2014/main" id="{3A5C3CEF-4E89-7262-2409-EE328F100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496" y="5890024"/>
            <a:ext cx="5712311" cy="801801"/>
          </a:xfrm>
          <a:prstGeom prst="rect">
            <a:avLst/>
          </a:prstGeom>
        </p:spPr>
      </p:pic>
    </p:spTree>
    <p:extLst>
      <p:ext uri="{BB962C8B-B14F-4D97-AF65-F5344CB8AC3E}">
        <p14:creationId xmlns:p14="http://schemas.microsoft.com/office/powerpoint/2010/main" val="374859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EBB48-6FFE-A1A9-6434-2EE93E87E50E}"/>
              </a:ext>
            </a:extLst>
          </p:cNvPr>
          <p:cNvSpPr>
            <a:spLocks noGrp="1"/>
          </p:cNvSpPr>
          <p:nvPr>
            <p:ph type="title"/>
          </p:nvPr>
        </p:nvSpPr>
        <p:spPr>
          <a:xfrm>
            <a:off x="602031" y="248124"/>
            <a:ext cx="8596668" cy="515669"/>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576C8E7C-8941-C388-6C15-F79BC04847A2}"/>
              </a:ext>
            </a:extLst>
          </p:cNvPr>
          <p:cNvSpPr>
            <a:spLocks noGrp="1"/>
          </p:cNvSpPr>
          <p:nvPr>
            <p:ph type="body" idx="1"/>
          </p:nvPr>
        </p:nvSpPr>
        <p:spPr>
          <a:xfrm>
            <a:off x="602031" y="4663439"/>
            <a:ext cx="5493969" cy="2092363"/>
          </a:xfrm>
        </p:spPr>
        <p:txBody>
          <a:bodyPr>
            <a:normAutofit lnSpcReduction="10000"/>
          </a:bodyPr>
          <a:lstStyle/>
          <a:p>
            <a:r>
              <a:rPr lang="pt-BR" b="1" dirty="0">
                <a:solidFill>
                  <a:schemeClr val="tx1"/>
                </a:solidFill>
                <a:latin typeface="Raleway" pitchFamily="2" charset="0"/>
              </a:rPr>
              <a:t>Brancos – 64,9%</a:t>
            </a:r>
          </a:p>
          <a:p>
            <a:r>
              <a:rPr lang="pt-BR" b="1" dirty="0">
                <a:solidFill>
                  <a:schemeClr val="tx1"/>
                </a:solidFill>
                <a:latin typeface="Raleway" pitchFamily="2" charset="0"/>
              </a:rPr>
              <a:t>Pardos – 21,6%</a:t>
            </a:r>
          </a:p>
          <a:p>
            <a:r>
              <a:rPr lang="pt-BR" b="1" dirty="0">
                <a:solidFill>
                  <a:schemeClr val="tx1"/>
                </a:solidFill>
                <a:latin typeface="Raleway" pitchFamily="2" charset="0"/>
              </a:rPr>
              <a:t>Pretos – 7,5%</a:t>
            </a:r>
          </a:p>
          <a:p>
            <a:r>
              <a:rPr lang="pt-BR" b="1" dirty="0">
                <a:solidFill>
                  <a:schemeClr val="tx1"/>
                </a:solidFill>
                <a:latin typeface="Raleway" pitchFamily="2" charset="0"/>
              </a:rPr>
              <a:t>Amarelos – 3%</a:t>
            </a:r>
          </a:p>
          <a:p>
            <a:r>
              <a:rPr lang="pt-BR" b="1" dirty="0">
                <a:solidFill>
                  <a:schemeClr val="tx1"/>
                </a:solidFill>
                <a:latin typeface="Raleway" pitchFamily="2" charset="0"/>
              </a:rPr>
              <a:t>Indígenas- 3%</a:t>
            </a:r>
          </a:p>
        </p:txBody>
      </p:sp>
      <p:pic>
        <p:nvPicPr>
          <p:cNvPr id="2050" name="Picture 2" descr="Gráfico de respostas do Formulários Google. Título da pergunta: Sobre raça/cor e etnia&#10;Você se considera: . Número de respostas: 134 respostas.">
            <a:extLst>
              <a:ext uri="{FF2B5EF4-FFF2-40B4-BE49-F238E27FC236}">
                <a16:creationId xmlns:a16="http://schemas.microsoft.com/office/drawing/2014/main" id="{ADA9F8CB-FF21-14E0-027D-F9F421339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02" y="763793"/>
            <a:ext cx="9240868" cy="37759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1A823A4B-395B-CB3F-97FF-96A8ACEC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910" y="5117251"/>
            <a:ext cx="4679576" cy="656842"/>
          </a:xfrm>
          <a:prstGeom prst="rect">
            <a:avLst/>
          </a:prstGeom>
        </p:spPr>
      </p:pic>
    </p:spTree>
    <p:extLst>
      <p:ext uri="{BB962C8B-B14F-4D97-AF65-F5344CB8AC3E}">
        <p14:creationId xmlns:p14="http://schemas.microsoft.com/office/powerpoint/2010/main" val="2331299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9F5E7-0D3C-141D-3AF2-5C4E598FAF8D}"/>
              </a:ext>
            </a:extLst>
          </p:cNvPr>
          <p:cNvSpPr>
            <a:spLocks noGrp="1"/>
          </p:cNvSpPr>
          <p:nvPr>
            <p:ph type="title"/>
          </p:nvPr>
        </p:nvSpPr>
        <p:spPr/>
        <p:txBody>
          <a:bodyPr>
            <a:normAutofit/>
          </a:bodyPr>
          <a:lstStyle/>
          <a:p>
            <a:r>
              <a:rPr lang="pt-BR" sz="2800" dirty="0">
                <a:solidFill>
                  <a:schemeClr val="tx1"/>
                </a:solidFill>
              </a:rPr>
              <a:t>PELA PNAB, EM QUAIS SITUAÇÕES OS RECURSOS NÃO PODERÃO SER APLICADOS?</a:t>
            </a:r>
            <a:endParaRPr lang="pt-BR" sz="2800" b="1" dirty="0">
              <a:solidFill>
                <a:schemeClr val="tx1"/>
              </a:solidFill>
            </a:endParaRPr>
          </a:p>
        </p:txBody>
      </p:sp>
      <p:sp>
        <p:nvSpPr>
          <p:cNvPr id="3" name="Espaço Reservado para Conteúdo 2">
            <a:extLst>
              <a:ext uri="{FF2B5EF4-FFF2-40B4-BE49-F238E27FC236}">
                <a16:creationId xmlns:a16="http://schemas.microsoft.com/office/drawing/2014/main" id="{A61E99F6-BC0B-D0D6-085A-252CA6D95543}"/>
              </a:ext>
            </a:extLst>
          </p:cNvPr>
          <p:cNvSpPr>
            <a:spLocks noGrp="1"/>
          </p:cNvSpPr>
          <p:nvPr>
            <p:ph idx="1"/>
          </p:nvPr>
        </p:nvSpPr>
        <p:spPr>
          <a:xfrm>
            <a:off x="1131676" y="1772551"/>
            <a:ext cx="10058400" cy="3849624"/>
          </a:xfrm>
        </p:spPr>
        <p:txBody>
          <a:bodyPr>
            <a:noAutofit/>
          </a:bodyPr>
          <a:lstStyle/>
          <a:p>
            <a:pPr algn="just"/>
            <a:r>
              <a:rPr lang="pt-BR" sz="2200" dirty="0">
                <a:latin typeface="+mj-lt"/>
              </a:rPr>
              <a:t>Para pagamento de pessoal ativo ou inativo de órgãos ou entidades da administração direta ou indireta e para empresas terceirizadas contratadas por órgãos ou entidades da administração direta ou indireta, ou para custeio da estrutura e de ações administrativas públicas da gestão local.</a:t>
            </a:r>
          </a:p>
          <a:p>
            <a:pPr algn="just"/>
            <a:r>
              <a:rPr lang="pt-BR" sz="2200" dirty="0">
                <a:latin typeface="+mj-lt"/>
              </a:rPr>
              <a:t>EXCEÇÃO! Empresas terceirizadas ou entidades da administração direta ou indireta poderão ser designadas estritamente para a operacionalização das ações previstas na Lei, respeitando o limite de 5% (cinco por cento) do total do valor recebido pelo ente federativo, seguindo as formas já estabelecidas pela administração pública. Por exemplo: atividades de consultoria, de emissão de pareceres e de participação em comissões de seleção </a:t>
            </a:r>
          </a:p>
        </p:txBody>
      </p:sp>
      <p:pic>
        <p:nvPicPr>
          <p:cNvPr id="5" name="Imagem 4">
            <a:extLst>
              <a:ext uri="{FF2B5EF4-FFF2-40B4-BE49-F238E27FC236}">
                <a16:creationId xmlns:a16="http://schemas.microsoft.com/office/drawing/2014/main" id="{AFD6B6F3-7224-A549-E2F7-7023749BC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308" y="5809129"/>
            <a:ext cx="5248775" cy="736737"/>
          </a:xfrm>
          <a:prstGeom prst="rect">
            <a:avLst/>
          </a:prstGeom>
        </p:spPr>
      </p:pic>
    </p:spTree>
    <p:extLst>
      <p:ext uri="{BB962C8B-B14F-4D97-AF65-F5344CB8AC3E}">
        <p14:creationId xmlns:p14="http://schemas.microsoft.com/office/powerpoint/2010/main" val="85037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AB3B-BEFA-CCED-18FA-F64EC6BEF4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FC8AC04-A068-B49B-AB32-D3F5E0A28D45}"/>
              </a:ext>
            </a:extLst>
          </p:cNvPr>
          <p:cNvSpPr>
            <a:spLocks noGrp="1"/>
          </p:cNvSpPr>
          <p:nvPr>
            <p:ph type="title"/>
          </p:nvPr>
        </p:nvSpPr>
        <p:spPr>
          <a:xfrm>
            <a:off x="677334" y="609600"/>
            <a:ext cx="8596668" cy="889861"/>
          </a:xfrm>
        </p:spPr>
        <p:txBody>
          <a:bodyPr>
            <a:normAutofit/>
          </a:bodyPr>
          <a:lstStyle/>
          <a:p>
            <a:r>
              <a:rPr lang="pt-BR" sz="2400" dirty="0">
                <a:solidFill>
                  <a:schemeClr val="tx1"/>
                </a:solidFill>
              </a:rPr>
              <a:t>COMO SERÁ FEITA A EXECUÇÃO DOS RECURSOS DA PNAB?</a:t>
            </a:r>
            <a:endParaRPr lang="pt-BR" sz="2400" b="1" dirty="0">
              <a:solidFill>
                <a:schemeClr val="tx1"/>
              </a:solidFill>
            </a:endParaRPr>
          </a:p>
        </p:txBody>
      </p:sp>
      <p:sp>
        <p:nvSpPr>
          <p:cNvPr id="3" name="Espaço Reservado para Conteúdo 2">
            <a:extLst>
              <a:ext uri="{FF2B5EF4-FFF2-40B4-BE49-F238E27FC236}">
                <a16:creationId xmlns:a16="http://schemas.microsoft.com/office/drawing/2014/main" id="{B9D170AC-3EB8-766B-4A9C-F21BA8A8737B}"/>
              </a:ext>
            </a:extLst>
          </p:cNvPr>
          <p:cNvSpPr>
            <a:spLocks noGrp="1"/>
          </p:cNvSpPr>
          <p:nvPr>
            <p:ph idx="1"/>
          </p:nvPr>
        </p:nvSpPr>
        <p:spPr>
          <a:xfrm>
            <a:off x="1131676" y="1105786"/>
            <a:ext cx="10058400" cy="4516389"/>
          </a:xfrm>
        </p:spPr>
        <p:txBody>
          <a:bodyPr>
            <a:noAutofit/>
          </a:bodyPr>
          <a:lstStyle/>
          <a:p>
            <a:pPr algn="just"/>
            <a:r>
              <a:rPr lang="pt-BR" sz="2200" dirty="0"/>
              <a:t>A execução dos recursos deverá ser feita de duas maneiras:</a:t>
            </a:r>
          </a:p>
          <a:p>
            <a:pPr lvl="1" algn="just"/>
            <a:r>
              <a:rPr lang="pt-BR" sz="2200" dirty="0"/>
              <a:t>Primeira maneira, 80% (oitenta por cento) em ações de apoio ao setor cultural por meio de: </a:t>
            </a:r>
          </a:p>
          <a:p>
            <a:pPr lvl="2" algn="just"/>
            <a:r>
              <a:rPr lang="pt-BR" sz="2000" dirty="0"/>
              <a:t>a) editais, chamadas públicas, prêmios, aquisição de bens e serviços vinculados ao setor cultural e outros instrumentos destinados à manutenção de agentes, de espaços, de iniciativas, de cursos, de produções, de desenvolvimento de atividades de economia criativa e de economia solidária, de produções audiovisuais, de manifestações culturais, bem como à realização de atividades artísticas e culturais que possam ser transmitidas por meios telemáticos e digitais; </a:t>
            </a:r>
          </a:p>
          <a:p>
            <a:pPr lvl="2" algn="just"/>
            <a:r>
              <a:rPr lang="pt-BR" sz="2000" dirty="0"/>
              <a:t>b) subsídio para manutenção de espaços artísticos e de ambientes culturais que desenvolvam atividades regulares de forma permanente em seus territórios e comunidades;</a:t>
            </a:r>
            <a:endParaRPr lang="pt-BR" sz="2000" dirty="0">
              <a:latin typeface="+mj-lt"/>
            </a:endParaRPr>
          </a:p>
          <a:p>
            <a:pPr lvl="2" algn="just"/>
            <a:endParaRPr lang="pt-BR" sz="2000" dirty="0">
              <a:latin typeface="+mj-lt"/>
            </a:endParaRPr>
          </a:p>
        </p:txBody>
      </p:sp>
      <p:pic>
        <p:nvPicPr>
          <p:cNvPr id="5" name="Imagem 4">
            <a:extLst>
              <a:ext uri="{FF2B5EF4-FFF2-40B4-BE49-F238E27FC236}">
                <a16:creationId xmlns:a16="http://schemas.microsoft.com/office/drawing/2014/main" id="{D85E322B-1E9A-2173-45B0-A6F12A37D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68" y="5820571"/>
            <a:ext cx="6096000" cy="855657"/>
          </a:xfrm>
          <a:prstGeom prst="rect">
            <a:avLst/>
          </a:prstGeom>
        </p:spPr>
      </p:pic>
    </p:spTree>
    <p:extLst>
      <p:ext uri="{BB962C8B-B14F-4D97-AF65-F5344CB8AC3E}">
        <p14:creationId xmlns:p14="http://schemas.microsoft.com/office/powerpoint/2010/main" val="317050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93128-D67E-B0D0-D335-0AAA9E46CC2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0CF4D3-808F-5AA2-C1D7-C544DF93611E}"/>
              </a:ext>
            </a:extLst>
          </p:cNvPr>
          <p:cNvSpPr>
            <a:spLocks noGrp="1"/>
          </p:cNvSpPr>
          <p:nvPr>
            <p:ph idx="1"/>
          </p:nvPr>
        </p:nvSpPr>
        <p:spPr>
          <a:xfrm>
            <a:off x="677334" y="2362257"/>
            <a:ext cx="10512742" cy="3259917"/>
          </a:xfrm>
        </p:spPr>
        <p:txBody>
          <a:bodyPr>
            <a:noAutofit/>
          </a:bodyPr>
          <a:lstStyle/>
          <a:p>
            <a:pPr algn="just"/>
            <a:r>
              <a:rPr lang="pt-BR" sz="2000" dirty="0"/>
              <a:t>O QUE SÃO AÇÕES FINALÍSTICAS OU ATIVIDADES-FIM? As ações finalísticas ou atividades-fim são aquelas que contribuem para a finalidade do espaço. Por exemplo, a contração de dançarino/a, coreógrafo/a, a realização de festival de dança, </a:t>
            </a:r>
            <a:r>
              <a:rPr lang="pt-BR" sz="2000" dirty="0" err="1"/>
              <a:t>etc</a:t>
            </a:r>
            <a:r>
              <a:rPr lang="pt-BR" sz="2000" dirty="0"/>
              <a:t>, poderão ser feitos com o recurso para ações finalísticas por um centro de dança, já que essas atividades contribuem para a finalidade do espaço.</a:t>
            </a:r>
          </a:p>
          <a:p>
            <a:pPr algn="just"/>
            <a:r>
              <a:rPr lang="pt-BR" sz="2000" dirty="0"/>
              <a:t>O QUE SÃO AÇÕES MEIO OU ATIVIDADES-MEIO? As ações meio ou atividades-meio são aquelas que não estão ligadas diretamente à finalidade da instituição, mas são necessárias para seu funcionamento. Por exemplo, o mesmo centro de dança poderá utilizar o recurso para atividades meio nos casos de: pagar o segurança do espaço, pagar conta de energia, pagar conta de água, etc. </a:t>
            </a:r>
          </a:p>
        </p:txBody>
      </p:sp>
      <p:pic>
        <p:nvPicPr>
          <p:cNvPr id="6" name="Imagem 5">
            <a:extLst>
              <a:ext uri="{FF2B5EF4-FFF2-40B4-BE49-F238E27FC236}">
                <a16:creationId xmlns:a16="http://schemas.microsoft.com/office/drawing/2014/main" id="{1DBA423E-B9E6-9C9E-25E0-B474BF55D751}"/>
              </a:ext>
            </a:extLst>
          </p:cNvPr>
          <p:cNvPicPr>
            <a:picLocks noChangeAspect="1"/>
          </p:cNvPicPr>
          <p:nvPr/>
        </p:nvPicPr>
        <p:blipFill>
          <a:blip r:embed="rId2"/>
          <a:stretch>
            <a:fillRect/>
          </a:stretch>
        </p:blipFill>
        <p:spPr>
          <a:xfrm>
            <a:off x="1487200" y="54697"/>
            <a:ext cx="7041632" cy="2362257"/>
          </a:xfrm>
          <a:prstGeom prst="rect">
            <a:avLst/>
          </a:prstGeom>
        </p:spPr>
      </p:pic>
      <p:pic>
        <p:nvPicPr>
          <p:cNvPr id="4" name="Imagem 3">
            <a:extLst>
              <a:ext uri="{FF2B5EF4-FFF2-40B4-BE49-F238E27FC236}">
                <a16:creationId xmlns:a16="http://schemas.microsoft.com/office/drawing/2014/main" id="{B0DDE895-E985-0971-8B22-28844462D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777" y="5871437"/>
            <a:ext cx="5249732" cy="736871"/>
          </a:xfrm>
          <a:prstGeom prst="rect">
            <a:avLst/>
          </a:prstGeom>
        </p:spPr>
      </p:pic>
    </p:spTree>
    <p:extLst>
      <p:ext uri="{BB962C8B-B14F-4D97-AF65-F5344CB8AC3E}">
        <p14:creationId xmlns:p14="http://schemas.microsoft.com/office/powerpoint/2010/main" val="288492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1D71-E16E-20D9-0844-ED545B13F9D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9B080BF-DAEA-484F-7451-68F8FF9441B0}"/>
              </a:ext>
            </a:extLst>
          </p:cNvPr>
          <p:cNvSpPr>
            <a:spLocks noGrp="1"/>
          </p:cNvSpPr>
          <p:nvPr>
            <p:ph type="title"/>
          </p:nvPr>
        </p:nvSpPr>
        <p:spPr>
          <a:xfrm>
            <a:off x="677334" y="609600"/>
            <a:ext cx="8596668" cy="626225"/>
          </a:xfrm>
        </p:spPr>
        <p:txBody>
          <a:bodyPr>
            <a:normAutofit/>
          </a:bodyPr>
          <a:lstStyle/>
          <a:p>
            <a:r>
              <a:rPr lang="pt-BR" sz="2400" dirty="0">
                <a:solidFill>
                  <a:schemeClr val="tx1"/>
                </a:solidFill>
              </a:rPr>
              <a:t>QUAIS ESPAÇOS E AMBIENTES PODEM RECEBER SUBSÍDIO?</a:t>
            </a:r>
            <a:endParaRPr lang="pt-BR" sz="2400" b="1" dirty="0">
              <a:solidFill>
                <a:schemeClr val="tx1"/>
              </a:solidFill>
            </a:endParaRPr>
          </a:p>
        </p:txBody>
      </p:sp>
      <p:sp>
        <p:nvSpPr>
          <p:cNvPr id="3" name="Espaço Reservado para Conteúdo 2">
            <a:extLst>
              <a:ext uri="{FF2B5EF4-FFF2-40B4-BE49-F238E27FC236}">
                <a16:creationId xmlns:a16="http://schemas.microsoft.com/office/drawing/2014/main" id="{64610FC9-B85B-3814-241A-C2A0FBA1377C}"/>
              </a:ext>
            </a:extLst>
          </p:cNvPr>
          <p:cNvSpPr>
            <a:spLocks noGrp="1"/>
          </p:cNvSpPr>
          <p:nvPr>
            <p:ph idx="1"/>
          </p:nvPr>
        </p:nvSpPr>
        <p:spPr>
          <a:xfrm>
            <a:off x="1131676" y="1772551"/>
            <a:ext cx="10058400" cy="3849624"/>
          </a:xfrm>
        </p:spPr>
        <p:txBody>
          <a:bodyPr>
            <a:noAutofit/>
          </a:bodyPr>
          <a:lstStyle/>
          <a:p>
            <a:pPr algn="just"/>
            <a:r>
              <a:rPr lang="pt-BR" sz="2400" dirty="0"/>
              <a:t>Pela Lei da PNAB, compreendem-se como espaços, ambientes e iniciativas artístico-culturais aqueles organizados e mantidos por pessoas, organizações da sociedade civil, microempresas culturais, organizações culturais comunitárias, cooperativas com finalidade cultural e instituições culturais sem fins lucrativos que tenham pelo menos 2 (dois) anos de funcionamento regular comprovado e que se dediquem a realizar atividades artísticas e culturais, tais como: </a:t>
            </a:r>
          </a:p>
        </p:txBody>
      </p:sp>
      <p:pic>
        <p:nvPicPr>
          <p:cNvPr id="5" name="Imagem 4">
            <a:extLst>
              <a:ext uri="{FF2B5EF4-FFF2-40B4-BE49-F238E27FC236}">
                <a16:creationId xmlns:a16="http://schemas.microsoft.com/office/drawing/2014/main" id="{ED62D0D3-9C3C-B01E-7F36-79C8FC9B3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409" y="5811605"/>
            <a:ext cx="4948518" cy="694592"/>
          </a:xfrm>
          <a:prstGeom prst="rect">
            <a:avLst/>
          </a:prstGeom>
        </p:spPr>
      </p:pic>
    </p:spTree>
    <p:extLst>
      <p:ext uri="{BB962C8B-B14F-4D97-AF65-F5344CB8AC3E}">
        <p14:creationId xmlns:p14="http://schemas.microsoft.com/office/powerpoint/2010/main" val="411130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A1DAC-842C-27C9-0C81-935722B5CF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333CF36-28BE-4EA1-8FFC-DAFD62B90AC1}"/>
              </a:ext>
            </a:extLst>
          </p:cNvPr>
          <p:cNvSpPr>
            <a:spLocks noGrp="1"/>
          </p:cNvSpPr>
          <p:nvPr>
            <p:ph type="title"/>
          </p:nvPr>
        </p:nvSpPr>
        <p:spPr>
          <a:xfrm>
            <a:off x="677334" y="609600"/>
            <a:ext cx="8596668" cy="626225"/>
          </a:xfrm>
        </p:spPr>
        <p:txBody>
          <a:bodyPr>
            <a:normAutofit/>
          </a:bodyPr>
          <a:lstStyle/>
          <a:p>
            <a:r>
              <a:rPr lang="pt-BR" sz="2400" dirty="0">
                <a:solidFill>
                  <a:schemeClr val="tx1"/>
                </a:solidFill>
              </a:rPr>
              <a:t>QUAIS ESPAÇOS E AMBIENTES PODEM RECEBER SUBSÍDIO?</a:t>
            </a:r>
            <a:endParaRPr lang="pt-BR" sz="2400" b="1" dirty="0">
              <a:solidFill>
                <a:schemeClr val="tx1"/>
              </a:solidFill>
            </a:endParaRPr>
          </a:p>
        </p:txBody>
      </p:sp>
      <p:sp>
        <p:nvSpPr>
          <p:cNvPr id="3" name="Espaço Reservado para Conteúdo 2">
            <a:extLst>
              <a:ext uri="{FF2B5EF4-FFF2-40B4-BE49-F238E27FC236}">
                <a16:creationId xmlns:a16="http://schemas.microsoft.com/office/drawing/2014/main" id="{35F4BC98-01F0-24AA-2D55-C9A3E0E2AF3D}"/>
              </a:ext>
            </a:extLst>
          </p:cNvPr>
          <p:cNvSpPr>
            <a:spLocks noGrp="1"/>
          </p:cNvSpPr>
          <p:nvPr>
            <p:ph idx="1"/>
          </p:nvPr>
        </p:nvSpPr>
        <p:spPr>
          <a:xfrm>
            <a:off x="304800" y="1235825"/>
            <a:ext cx="10885276" cy="4386350"/>
          </a:xfrm>
        </p:spPr>
        <p:txBody>
          <a:bodyPr>
            <a:noAutofit/>
          </a:bodyPr>
          <a:lstStyle/>
          <a:p>
            <a:pPr algn="just"/>
            <a:r>
              <a:rPr lang="pt-BR" dirty="0"/>
              <a:t>• pontos e pontões de cultura; • teatros independentes; escolas de música, de capoeira e de artes e estúdios, companhias e escolas de dança; • circos, inclusive itinerantes; • cineclubes; • centros culturais, casas de cultura e centros de tradição regionais; • museus comunitários e centros de memória e patrimônio; • bibliotecas comunitárias; • comunidades e povos indígenas e seus espaços, ambientes e iniciativas artístico-culturais; • centros artísticos e culturais afro-brasileiros e cultura gospel; • comunidades quilombolas e seus espaços, ambientes e iniciativas </a:t>
            </a:r>
            <a:r>
              <a:rPr lang="pt-BR" dirty="0" err="1"/>
              <a:t>artísticoculturais</a:t>
            </a:r>
            <a:r>
              <a:rPr lang="pt-BR" dirty="0"/>
              <a:t>; • povos e comunidades tradicionais e seus espaços, ambientes e iniciativas artístico-culturais; • teatro de rua e demais expressões artísticas e culturais realizadas em espaços públicos; • livrarias, editoras e sebos; • empresas de diversão e produção de espetáculos; • estúdios de fotografia; • produtoras de cinema e audiovisual; • ateliês de pintura, de moda, de design e de artesanato; •galerias de arte e de fotografias; • feiras permanentes de arte e de artesanato; • espaços de apresentação musical; • espaços de literatura, de poesia e de literatura de cordel; • espaços e centros de cultura alimentar de base comunitária e agroecológica e de culturas originárias, tradicionais e populares; • outros espaços, ambientes, iniciativas e atividades </a:t>
            </a:r>
            <a:r>
              <a:rPr lang="pt-BR" dirty="0" err="1"/>
              <a:t>artísticoculturais</a:t>
            </a:r>
            <a:r>
              <a:rPr lang="pt-BR" dirty="0"/>
              <a:t> </a:t>
            </a:r>
            <a:r>
              <a:rPr lang="pt-BR" b="1" dirty="0"/>
              <a:t>validados nos cadastros Estadual ou Municipal de Cultura</a:t>
            </a:r>
            <a:r>
              <a:rPr lang="pt-BR" dirty="0"/>
              <a:t>.  </a:t>
            </a:r>
          </a:p>
        </p:txBody>
      </p:sp>
      <p:pic>
        <p:nvPicPr>
          <p:cNvPr id="5" name="Imagem 4">
            <a:extLst>
              <a:ext uri="{FF2B5EF4-FFF2-40B4-BE49-F238E27FC236}">
                <a16:creationId xmlns:a16="http://schemas.microsoft.com/office/drawing/2014/main" id="{79CE619A-BBE6-4117-F9D6-CA1ED51B5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774" y="5923754"/>
            <a:ext cx="4625788" cy="649292"/>
          </a:xfrm>
          <a:prstGeom prst="rect">
            <a:avLst/>
          </a:prstGeom>
        </p:spPr>
      </p:pic>
    </p:spTree>
    <p:extLst>
      <p:ext uri="{BB962C8B-B14F-4D97-AF65-F5344CB8AC3E}">
        <p14:creationId xmlns:p14="http://schemas.microsoft.com/office/powerpoint/2010/main" val="60828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7EBC-646E-C5E6-1045-57CAB04731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0021D8-FF27-C72F-D872-3876D1774793}"/>
              </a:ext>
            </a:extLst>
          </p:cNvPr>
          <p:cNvSpPr>
            <a:spLocks noGrp="1"/>
          </p:cNvSpPr>
          <p:nvPr>
            <p:ph type="title"/>
          </p:nvPr>
        </p:nvSpPr>
        <p:spPr>
          <a:xfrm>
            <a:off x="677334" y="609600"/>
            <a:ext cx="8596668" cy="626225"/>
          </a:xfrm>
        </p:spPr>
        <p:txBody>
          <a:bodyPr>
            <a:normAutofit/>
          </a:bodyPr>
          <a:lstStyle/>
          <a:p>
            <a:r>
              <a:rPr lang="pt-BR" sz="2400" dirty="0">
                <a:solidFill>
                  <a:schemeClr val="tx1"/>
                </a:solidFill>
              </a:rPr>
              <a:t>PARA QUEM RECEBER O SUBSÍDIO</a:t>
            </a:r>
            <a:endParaRPr lang="pt-BR" sz="2400" b="1" dirty="0">
              <a:solidFill>
                <a:schemeClr val="tx1"/>
              </a:solidFill>
            </a:endParaRPr>
          </a:p>
        </p:txBody>
      </p:sp>
      <p:pic>
        <p:nvPicPr>
          <p:cNvPr id="6" name="Imagem 5">
            <a:extLst>
              <a:ext uri="{FF2B5EF4-FFF2-40B4-BE49-F238E27FC236}">
                <a16:creationId xmlns:a16="http://schemas.microsoft.com/office/drawing/2014/main" id="{1F861FF3-E68C-E99E-9308-ED4EDCC9CA03}"/>
              </a:ext>
            </a:extLst>
          </p:cNvPr>
          <p:cNvPicPr>
            <a:picLocks noChangeAspect="1"/>
          </p:cNvPicPr>
          <p:nvPr/>
        </p:nvPicPr>
        <p:blipFill>
          <a:blip r:embed="rId2"/>
          <a:stretch>
            <a:fillRect/>
          </a:stretch>
        </p:blipFill>
        <p:spPr>
          <a:xfrm>
            <a:off x="677334" y="1125351"/>
            <a:ext cx="7505700" cy="2556526"/>
          </a:xfrm>
          <a:prstGeom prst="rect">
            <a:avLst/>
          </a:prstGeom>
        </p:spPr>
      </p:pic>
      <p:pic>
        <p:nvPicPr>
          <p:cNvPr id="7" name="Imagem 6">
            <a:extLst>
              <a:ext uri="{FF2B5EF4-FFF2-40B4-BE49-F238E27FC236}">
                <a16:creationId xmlns:a16="http://schemas.microsoft.com/office/drawing/2014/main" id="{24AB0116-C555-BF9D-10E5-5140CFE046A2}"/>
              </a:ext>
            </a:extLst>
          </p:cNvPr>
          <p:cNvPicPr>
            <a:picLocks noChangeAspect="1"/>
          </p:cNvPicPr>
          <p:nvPr/>
        </p:nvPicPr>
        <p:blipFill>
          <a:blip r:embed="rId3"/>
          <a:stretch>
            <a:fillRect/>
          </a:stretch>
        </p:blipFill>
        <p:spPr>
          <a:xfrm>
            <a:off x="713488" y="3681877"/>
            <a:ext cx="7469546" cy="2213388"/>
          </a:xfrm>
          <a:prstGeom prst="rect">
            <a:avLst/>
          </a:prstGeom>
        </p:spPr>
      </p:pic>
      <p:pic>
        <p:nvPicPr>
          <p:cNvPr id="4" name="Imagem 3">
            <a:extLst>
              <a:ext uri="{FF2B5EF4-FFF2-40B4-BE49-F238E27FC236}">
                <a16:creationId xmlns:a16="http://schemas.microsoft.com/office/drawing/2014/main" id="{00258A53-C109-DD33-C9F6-53262B54E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767" y="5998455"/>
            <a:ext cx="5034579" cy="706672"/>
          </a:xfrm>
          <a:prstGeom prst="rect">
            <a:avLst/>
          </a:prstGeom>
        </p:spPr>
      </p:pic>
    </p:spTree>
    <p:extLst>
      <p:ext uri="{BB962C8B-B14F-4D97-AF65-F5344CB8AC3E}">
        <p14:creationId xmlns:p14="http://schemas.microsoft.com/office/powerpoint/2010/main" val="1365786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A50D-C15E-5DB5-C6AE-F96655D2CC4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9700F6-F84C-B6C9-A06B-90BA48415C09}"/>
              </a:ext>
            </a:extLst>
          </p:cNvPr>
          <p:cNvSpPr>
            <a:spLocks noGrp="1"/>
          </p:cNvSpPr>
          <p:nvPr>
            <p:ph type="title"/>
          </p:nvPr>
        </p:nvSpPr>
        <p:spPr>
          <a:xfrm>
            <a:off x="677334" y="609600"/>
            <a:ext cx="8596668" cy="889861"/>
          </a:xfrm>
        </p:spPr>
        <p:txBody>
          <a:bodyPr>
            <a:normAutofit/>
          </a:bodyPr>
          <a:lstStyle/>
          <a:p>
            <a:r>
              <a:rPr lang="pt-BR" sz="2400" dirty="0">
                <a:solidFill>
                  <a:schemeClr val="tx1"/>
                </a:solidFill>
              </a:rPr>
              <a:t>COMO SERÁ FEITA A EXECUÇÃO DOS RECURSOS DA PNAB PELOS ESTADOS, DISTRITO FEDERAL E MUNICÍPIOS?</a:t>
            </a:r>
            <a:endParaRPr lang="pt-BR" sz="2400" b="1" dirty="0">
              <a:solidFill>
                <a:schemeClr val="tx1"/>
              </a:solidFill>
            </a:endParaRPr>
          </a:p>
        </p:txBody>
      </p:sp>
      <p:sp>
        <p:nvSpPr>
          <p:cNvPr id="3" name="Espaço Reservado para Conteúdo 2">
            <a:extLst>
              <a:ext uri="{FF2B5EF4-FFF2-40B4-BE49-F238E27FC236}">
                <a16:creationId xmlns:a16="http://schemas.microsoft.com/office/drawing/2014/main" id="{78F86F28-F290-54E8-9280-FF3F261CD945}"/>
              </a:ext>
            </a:extLst>
          </p:cNvPr>
          <p:cNvSpPr>
            <a:spLocks noGrp="1"/>
          </p:cNvSpPr>
          <p:nvPr>
            <p:ph idx="1"/>
          </p:nvPr>
        </p:nvSpPr>
        <p:spPr>
          <a:xfrm>
            <a:off x="1131676" y="1772551"/>
            <a:ext cx="10058400" cy="3849624"/>
          </a:xfrm>
        </p:spPr>
        <p:txBody>
          <a:bodyPr>
            <a:noAutofit/>
          </a:bodyPr>
          <a:lstStyle/>
          <a:p>
            <a:pPr algn="just"/>
            <a:r>
              <a:rPr lang="pt-BR" sz="2200" dirty="0"/>
              <a:t>Segunda maneira de execução dos recursos:</a:t>
            </a:r>
          </a:p>
          <a:p>
            <a:pPr lvl="1" algn="just"/>
            <a:r>
              <a:rPr lang="pt-BR" sz="2400" dirty="0"/>
              <a:t>20% do valor total do recurso recebido pelo ente federativo deve ser utilizado a fim de fomentar ações, projetos e programas realizados em áreas periféricas, urbanas e rurais, bem como em áreas de povos e comunidades tradicionais, por meio de editais de chamamento público, e outros instrumentos que permitam o apoio à produção cultural nesses territórios.</a:t>
            </a:r>
          </a:p>
        </p:txBody>
      </p:sp>
      <p:pic>
        <p:nvPicPr>
          <p:cNvPr id="5" name="Imagem 4">
            <a:extLst>
              <a:ext uri="{FF2B5EF4-FFF2-40B4-BE49-F238E27FC236}">
                <a16:creationId xmlns:a16="http://schemas.microsoft.com/office/drawing/2014/main" id="{D24346B6-A0D3-B00E-7A34-1C3142E7C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032" y="5950178"/>
            <a:ext cx="4249271" cy="596443"/>
          </a:xfrm>
          <a:prstGeom prst="rect">
            <a:avLst/>
          </a:prstGeom>
        </p:spPr>
      </p:pic>
    </p:spTree>
    <p:extLst>
      <p:ext uri="{BB962C8B-B14F-4D97-AF65-F5344CB8AC3E}">
        <p14:creationId xmlns:p14="http://schemas.microsoft.com/office/powerpoint/2010/main" val="299026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6F601-16B1-B1ED-BA2D-173B5B1031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65FF562-EDF5-0D72-B633-1586E3A1BF6E}"/>
              </a:ext>
            </a:extLst>
          </p:cNvPr>
          <p:cNvSpPr>
            <a:spLocks noGrp="1"/>
          </p:cNvSpPr>
          <p:nvPr>
            <p:ph type="title"/>
          </p:nvPr>
        </p:nvSpPr>
        <p:spPr>
          <a:xfrm>
            <a:off x="685800" y="171450"/>
            <a:ext cx="8782050" cy="1064375"/>
          </a:xfrm>
        </p:spPr>
        <p:txBody>
          <a:bodyPr>
            <a:noAutofit/>
          </a:bodyPr>
          <a:lstStyle/>
          <a:p>
            <a:r>
              <a:rPr lang="pt-BR" sz="3200" dirty="0">
                <a:solidFill>
                  <a:schemeClr val="tx1"/>
                </a:solidFill>
              </a:rPr>
              <a:t>HAVERÁ POLÍTICA DE AÇÃO AFIRMATIVA PREVISTA NA PNAB?</a:t>
            </a:r>
            <a:endParaRPr lang="pt-BR" sz="3200" b="1" dirty="0">
              <a:solidFill>
                <a:schemeClr val="tx1"/>
              </a:solidFill>
            </a:endParaRPr>
          </a:p>
        </p:txBody>
      </p:sp>
      <p:sp>
        <p:nvSpPr>
          <p:cNvPr id="3" name="Espaço Reservado para Conteúdo 2">
            <a:extLst>
              <a:ext uri="{FF2B5EF4-FFF2-40B4-BE49-F238E27FC236}">
                <a16:creationId xmlns:a16="http://schemas.microsoft.com/office/drawing/2014/main" id="{443C988A-CCF8-C2C3-43E4-E7B9A3901CAA}"/>
              </a:ext>
            </a:extLst>
          </p:cNvPr>
          <p:cNvSpPr>
            <a:spLocks noGrp="1"/>
          </p:cNvSpPr>
          <p:nvPr>
            <p:ph idx="1"/>
          </p:nvPr>
        </p:nvSpPr>
        <p:spPr>
          <a:xfrm>
            <a:off x="304800" y="1235824"/>
            <a:ext cx="10363200" cy="5316757"/>
          </a:xfrm>
        </p:spPr>
        <p:txBody>
          <a:bodyPr>
            <a:noAutofit/>
          </a:bodyPr>
          <a:lstStyle/>
          <a:p>
            <a:pPr algn="just"/>
            <a:r>
              <a:rPr lang="pt-BR" sz="2800" dirty="0"/>
              <a:t>Sim, de acordo com a Instrução Normativa nº10, de 28 de dezembro de 2023</a:t>
            </a:r>
          </a:p>
          <a:p>
            <a:pPr lvl="1" algn="just"/>
            <a:r>
              <a:rPr lang="pt-BR" sz="2800" dirty="0"/>
              <a:t>25% para pessoas negras (pretas ou pardas)</a:t>
            </a:r>
          </a:p>
          <a:p>
            <a:pPr lvl="1" algn="just"/>
            <a:r>
              <a:rPr lang="pt-BR" sz="2800" dirty="0"/>
              <a:t>10% para pessoas indígenas</a:t>
            </a:r>
          </a:p>
          <a:p>
            <a:pPr lvl="1" algn="just"/>
            <a:r>
              <a:rPr lang="pt-BR" sz="2800" dirty="0"/>
              <a:t>05% para pessoas com deficiência</a:t>
            </a:r>
          </a:p>
          <a:p>
            <a:pPr algn="just"/>
            <a:r>
              <a:rPr lang="pt-BR" sz="2800" dirty="0"/>
              <a:t>Podem ser implementadas cotas:</a:t>
            </a:r>
          </a:p>
          <a:p>
            <a:pPr lvl="1" algn="just"/>
            <a:r>
              <a:rPr lang="pt-BR" sz="2800" dirty="0"/>
              <a:t>Para outros grupos sociais</a:t>
            </a:r>
          </a:p>
          <a:p>
            <a:pPr lvl="1" algn="just"/>
            <a:r>
              <a:rPr lang="pt-BR" sz="2800" dirty="0"/>
              <a:t>Outras ações afirmativas, tais como editais específicos e critérios diferenciados de pontuação</a:t>
            </a:r>
          </a:p>
        </p:txBody>
      </p:sp>
      <p:pic>
        <p:nvPicPr>
          <p:cNvPr id="6" name="Imagem 5">
            <a:extLst>
              <a:ext uri="{FF2B5EF4-FFF2-40B4-BE49-F238E27FC236}">
                <a16:creationId xmlns:a16="http://schemas.microsoft.com/office/drawing/2014/main" id="{84998953-49D3-A76D-CD52-ACF9649EB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706" y="6097668"/>
            <a:ext cx="4335332" cy="608523"/>
          </a:xfrm>
          <a:prstGeom prst="rect">
            <a:avLst/>
          </a:prstGeom>
        </p:spPr>
      </p:pic>
    </p:spTree>
    <p:extLst>
      <p:ext uri="{BB962C8B-B14F-4D97-AF65-F5344CB8AC3E}">
        <p14:creationId xmlns:p14="http://schemas.microsoft.com/office/powerpoint/2010/main" val="863671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848E1-FA42-7CF4-23C0-7BA627A5DDDF}"/>
              </a:ext>
            </a:extLst>
          </p:cNvPr>
          <p:cNvSpPr>
            <a:spLocks noGrp="1"/>
          </p:cNvSpPr>
          <p:nvPr>
            <p:ph type="ctrTitle"/>
          </p:nvPr>
        </p:nvSpPr>
        <p:spPr/>
        <p:txBody>
          <a:bodyPr/>
          <a:lstStyle/>
          <a:p>
            <a:r>
              <a:rPr lang="pt-BR" dirty="0">
                <a:solidFill>
                  <a:schemeClr val="tx1"/>
                </a:solidFill>
              </a:rPr>
              <a:t>PLANO DE AÇÃO APRESENTADO POR UBATUBA</a:t>
            </a:r>
          </a:p>
        </p:txBody>
      </p:sp>
      <p:sp>
        <p:nvSpPr>
          <p:cNvPr id="12" name="Subtítulo 11">
            <a:extLst>
              <a:ext uri="{FF2B5EF4-FFF2-40B4-BE49-F238E27FC236}">
                <a16:creationId xmlns:a16="http://schemas.microsoft.com/office/drawing/2014/main" id="{F8B20D7E-98DF-6B4B-2020-645765BF1B05}"/>
              </a:ext>
            </a:extLst>
          </p:cNvPr>
          <p:cNvSpPr>
            <a:spLocks noGrp="1"/>
          </p:cNvSpPr>
          <p:nvPr>
            <p:ph type="subTitle" idx="1"/>
          </p:nvPr>
        </p:nvSpPr>
        <p:spPr/>
        <p:txBody>
          <a:bodyPr/>
          <a:lstStyle/>
          <a:p>
            <a:r>
              <a:rPr lang="pt-BR" dirty="0">
                <a:solidFill>
                  <a:schemeClr val="tx1"/>
                </a:solidFill>
              </a:rPr>
              <a:t>O município receberá </a:t>
            </a:r>
            <a:r>
              <a:rPr lang="pt-BR" sz="1800" b="1" dirty="0">
                <a:solidFill>
                  <a:schemeClr val="tx1"/>
                </a:solidFill>
              </a:rPr>
              <a:t>R$649.549,85 </a:t>
            </a:r>
            <a:endParaRPr lang="pt-BR" dirty="0">
              <a:solidFill>
                <a:schemeClr val="tx1"/>
              </a:solidFill>
            </a:endParaRPr>
          </a:p>
        </p:txBody>
      </p:sp>
      <p:pic>
        <p:nvPicPr>
          <p:cNvPr id="5" name="Imagem 4">
            <a:extLst>
              <a:ext uri="{FF2B5EF4-FFF2-40B4-BE49-F238E27FC236}">
                <a16:creationId xmlns:a16="http://schemas.microsoft.com/office/drawing/2014/main" id="{95304B38-F222-CBA5-73A6-74992DD52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590" y="5540189"/>
            <a:ext cx="5259257" cy="738208"/>
          </a:xfrm>
          <a:prstGeom prst="rect">
            <a:avLst/>
          </a:prstGeom>
        </p:spPr>
      </p:pic>
    </p:spTree>
    <p:extLst>
      <p:ext uri="{BB962C8B-B14F-4D97-AF65-F5344CB8AC3E}">
        <p14:creationId xmlns:p14="http://schemas.microsoft.com/office/powerpoint/2010/main" val="3275169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24D0-0245-9646-87FF-69D7F8F55D7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BF0485-1C75-AFB0-6334-3369639FDD1D}"/>
              </a:ext>
            </a:extLst>
          </p:cNvPr>
          <p:cNvSpPr>
            <a:spLocks noGrp="1"/>
          </p:cNvSpPr>
          <p:nvPr>
            <p:ph type="title"/>
          </p:nvPr>
        </p:nvSpPr>
        <p:spPr>
          <a:xfrm>
            <a:off x="406100" y="255754"/>
            <a:ext cx="9415631" cy="654754"/>
          </a:xfrm>
        </p:spPr>
        <p:txBody>
          <a:bodyPr>
            <a:noAutofit/>
          </a:bodyPr>
          <a:lstStyle/>
          <a:p>
            <a:r>
              <a:rPr lang="pt-BR" sz="2800" b="1" dirty="0">
                <a:solidFill>
                  <a:schemeClr val="tx1"/>
                </a:solidFill>
                <a:latin typeface="Raleway" pitchFamily="2" charset="0"/>
              </a:rPr>
              <a:t>Metas do Plano de Ação (aprovado dia </a:t>
            </a:r>
            <a:r>
              <a:rPr lang="pt-BR" sz="2800" b="1" i="0" dirty="0">
                <a:solidFill>
                  <a:schemeClr val="tx1"/>
                </a:solidFill>
                <a:effectLst/>
                <a:latin typeface="Raleway" pitchFamily="2" charset="0"/>
              </a:rPr>
              <a:t>07/12/2023)</a:t>
            </a:r>
            <a:endParaRPr lang="pt-BR" sz="2800" b="1" dirty="0">
              <a:solidFill>
                <a:schemeClr val="tx1"/>
              </a:solidFill>
              <a:latin typeface="Raleway" pitchFamily="2" charset="0"/>
            </a:endParaRPr>
          </a:p>
        </p:txBody>
      </p:sp>
      <p:sp>
        <p:nvSpPr>
          <p:cNvPr id="3" name="Espaço Reservado para Conteúdo 2">
            <a:extLst>
              <a:ext uri="{FF2B5EF4-FFF2-40B4-BE49-F238E27FC236}">
                <a16:creationId xmlns:a16="http://schemas.microsoft.com/office/drawing/2014/main" id="{D1F5752F-8FD2-808E-C16F-1F5C9DB0B9D6}"/>
              </a:ext>
            </a:extLst>
          </p:cNvPr>
          <p:cNvSpPr>
            <a:spLocks noGrp="1"/>
          </p:cNvSpPr>
          <p:nvPr>
            <p:ph idx="1"/>
          </p:nvPr>
        </p:nvSpPr>
        <p:spPr>
          <a:xfrm>
            <a:off x="272527" y="1069324"/>
            <a:ext cx="10668000" cy="4438591"/>
          </a:xfrm>
        </p:spPr>
        <p:txBody>
          <a:bodyPr>
            <a:noAutofit/>
          </a:bodyPr>
          <a:lstStyle/>
          <a:p>
            <a:pPr algn="just">
              <a:lnSpc>
                <a:spcPct val="107000"/>
              </a:lnSpc>
              <a:spcAft>
                <a:spcPts val="800"/>
              </a:spcAft>
            </a:pPr>
            <a:r>
              <a:rPr lang="pt-BR" sz="2800" dirty="0">
                <a:solidFill>
                  <a:srgbClr val="000000"/>
                </a:solidFill>
                <a:effectLst/>
                <a:latin typeface="Raleway" pitchFamily="2" charset="0"/>
                <a:ea typeface="Calibri" panose="020F0502020204030204" pitchFamily="34" charset="0"/>
                <a:cs typeface="Times New Roman" panose="02020603050405020304" pitchFamily="18" charset="0"/>
              </a:rPr>
              <a:t>Meta 1 - Ações Gerais – </a:t>
            </a:r>
            <a:r>
              <a:rPr lang="pt-BR" sz="2800" b="0" i="0" dirty="0">
                <a:solidFill>
                  <a:schemeClr val="tx1"/>
                </a:solidFill>
                <a:effectLst/>
                <a:latin typeface="Rawline"/>
              </a:rPr>
              <a:t>R$ 502.162,39 </a:t>
            </a:r>
          </a:p>
          <a:p>
            <a:pPr algn="l"/>
            <a:r>
              <a:rPr lang="pt-BR" b="0" i="0" dirty="0">
                <a:solidFill>
                  <a:schemeClr val="tx1"/>
                </a:solidFill>
                <a:effectLst/>
                <a:latin typeface="Rawline"/>
              </a:rPr>
              <a:t>Custo operacional 5% - </a:t>
            </a:r>
            <a:r>
              <a:rPr lang="pt-BR" b="1" i="0" dirty="0">
                <a:solidFill>
                  <a:schemeClr val="tx1"/>
                </a:solidFill>
                <a:effectLst/>
                <a:latin typeface="Rawline"/>
              </a:rPr>
              <a:t>R$ 33.477,49</a:t>
            </a:r>
          </a:p>
          <a:p>
            <a:pPr algn="just">
              <a:lnSpc>
                <a:spcPct val="107000"/>
              </a:lnSpc>
              <a:spcAft>
                <a:spcPts val="800"/>
              </a:spcAft>
            </a:pPr>
            <a:r>
              <a:rPr lang="pt-BR" dirty="0">
                <a:solidFill>
                  <a:schemeClr val="tx1"/>
                </a:solidFill>
                <a:latin typeface="Rawline"/>
              </a:rPr>
              <a:t>Fomento Cultural - </a:t>
            </a:r>
            <a:r>
              <a:rPr lang="pt-BR" b="1" i="0" dirty="0">
                <a:solidFill>
                  <a:schemeClr val="tx1"/>
                </a:solidFill>
                <a:effectLst/>
                <a:latin typeface="Rawline"/>
              </a:rPr>
              <a:t>R$ 156.684,90</a:t>
            </a:r>
          </a:p>
          <a:p>
            <a:pPr algn="just">
              <a:lnSpc>
                <a:spcPct val="107000"/>
              </a:lnSpc>
              <a:spcAft>
                <a:spcPts val="800"/>
              </a:spcAft>
            </a:pPr>
            <a:r>
              <a:rPr lang="pt-BR" b="0" i="0" dirty="0">
                <a:solidFill>
                  <a:schemeClr val="tx1"/>
                </a:solidFill>
                <a:effectLst/>
                <a:latin typeface="Rawline"/>
              </a:rPr>
              <a:t>Obras, Reformas e Aquisição de bens culturais - </a:t>
            </a:r>
            <a:r>
              <a:rPr lang="pt-BR" b="1" i="0" dirty="0">
                <a:solidFill>
                  <a:schemeClr val="tx1"/>
                </a:solidFill>
                <a:effectLst/>
                <a:latin typeface="Rawline"/>
              </a:rPr>
              <a:t>R$ 156.000,00</a:t>
            </a:r>
          </a:p>
          <a:p>
            <a:pPr algn="just">
              <a:lnSpc>
                <a:spcPct val="107000"/>
              </a:lnSpc>
              <a:spcAft>
                <a:spcPts val="800"/>
              </a:spcAft>
            </a:pPr>
            <a:r>
              <a:rPr lang="pt-BR" b="0" i="0" dirty="0">
                <a:solidFill>
                  <a:schemeClr val="tx1"/>
                </a:solidFill>
                <a:effectLst/>
                <a:latin typeface="Rawline"/>
              </a:rPr>
              <a:t>Subsídio e manutenção de espaços e organizações culturais – </a:t>
            </a:r>
            <a:r>
              <a:rPr lang="pt-BR" b="1" i="0" dirty="0">
                <a:solidFill>
                  <a:schemeClr val="tx1"/>
                </a:solidFill>
                <a:effectLst/>
                <a:latin typeface="Rawline"/>
              </a:rPr>
              <a:t>R$ 156.000,00</a:t>
            </a:r>
          </a:p>
          <a:p>
            <a:pPr algn="just">
              <a:lnSpc>
                <a:spcPct val="107000"/>
              </a:lnSpc>
              <a:spcAft>
                <a:spcPts val="800"/>
              </a:spcAft>
            </a:pPr>
            <a:r>
              <a:rPr lang="pt-BR" sz="2800" dirty="0">
                <a:solidFill>
                  <a:srgbClr val="000000"/>
                </a:solidFill>
                <a:effectLst/>
                <a:latin typeface="Raleway" pitchFamily="2" charset="0"/>
                <a:ea typeface="Calibri" panose="020F0502020204030204" pitchFamily="34" charset="0"/>
                <a:cs typeface="Times New Roman" panose="02020603050405020304" pitchFamily="18" charset="0"/>
              </a:rPr>
              <a:t>Meta 2 - Implementar a Política Nacional de Cultura Viva (Lei Nº 13.018/2014) –</a:t>
            </a:r>
            <a:r>
              <a:rPr lang="pt-BR" sz="2800" i="0" dirty="0">
                <a:solidFill>
                  <a:schemeClr val="tx1"/>
                </a:solidFill>
                <a:effectLst/>
                <a:latin typeface="Rawline"/>
              </a:rPr>
              <a:t>R$ 167.387,46</a:t>
            </a:r>
          </a:p>
          <a:p>
            <a:pPr algn="just">
              <a:lnSpc>
                <a:spcPct val="107000"/>
              </a:lnSpc>
              <a:spcAft>
                <a:spcPts val="800"/>
              </a:spcAft>
            </a:pPr>
            <a:r>
              <a:rPr lang="pt-BR" sz="2800" dirty="0">
                <a:solidFill>
                  <a:srgbClr val="000000"/>
                </a:solidFill>
                <a:effectLst/>
                <a:latin typeface="Raleway" pitchFamily="2" charset="0"/>
                <a:ea typeface="Calibri" panose="020F0502020204030204" pitchFamily="34" charset="0"/>
                <a:cs typeface="Times New Roman" panose="02020603050405020304" pitchFamily="18" charset="0"/>
              </a:rPr>
              <a:t>Valor Total Disponível: </a:t>
            </a:r>
            <a:r>
              <a:rPr lang="pt-BR" sz="2800" b="1" dirty="0">
                <a:solidFill>
                  <a:schemeClr val="tx1"/>
                </a:solidFill>
              </a:rPr>
              <a:t>R$649.549,85 </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3200" dirty="0"/>
          </a:p>
        </p:txBody>
      </p:sp>
      <p:pic>
        <p:nvPicPr>
          <p:cNvPr id="5" name="Imagem 4">
            <a:extLst>
              <a:ext uri="{FF2B5EF4-FFF2-40B4-BE49-F238E27FC236}">
                <a16:creationId xmlns:a16="http://schemas.microsoft.com/office/drawing/2014/main" id="{6CED2C96-A24C-287A-1788-792C9649E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869" y="6088828"/>
            <a:ext cx="4561243" cy="640232"/>
          </a:xfrm>
          <a:prstGeom prst="rect">
            <a:avLst/>
          </a:prstGeom>
        </p:spPr>
      </p:pic>
    </p:spTree>
    <p:extLst>
      <p:ext uri="{BB962C8B-B14F-4D97-AF65-F5344CB8AC3E}">
        <p14:creationId xmlns:p14="http://schemas.microsoft.com/office/powerpoint/2010/main" val="340872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34EC6-07F9-ED7E-79A2-1FD0AC4DF306}"/>
              </a:ext>
            </a:extLst>
          </p:cNvPr>
          <p:cNvSpPr>
            <a:spLocks noGrp="1"/>
          </p:cNvSpPr>
          <p:nvPr>
            <p:ph type="title"/>
          </p:nvPr>
        </p:nvSpPr>
        <p:spPr>
          <a:xfrm>
            <a:off x="967792" y="258882"/>
            <a:ext cx="5476039" cy="623246"/>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EAAD3AE4-F787-C820-CEE6-C152A55ABAEA}"/>
              </a:ext>
            </a:extLst>
          </p:cNvPr>
          <p:cNvSpPr>
            <a:spLocks noGrp="1"/>
          </p:cNvSpPr>
          <p:nvPr>
            <p:ph type="body" idx="1"/>
          </p:nvPr>
        </p:nvSpPr>
        <p:spPr>
          <a:xfrm>
            <a:off x="688534" y="4593515"/>
            <a:ext cx="6185602" cy="2264485"/>
          </a:xfrm>
        </p:spPr>
        <p:txBody>
          <a:bodyPr/>
          <a:lstStyle/>
          <a:p>
            <a:r>
              <a:rPr lang="pt-BR" sz="1800" dirty="0">
                <a:solidFill>
                  <a:schemeClr val="tx1"/>
                </a:solidFill>
                <a:latin typeface="Raleway" pitchFamily="2" charset="0"/>
              </a:rPr>
              <a:t>Sim – 93,3%</a:t>
            </a:r>
          </a:p>
          <a:p>
            <a:r>
              <a:rPr lang="pt-BR" sz="1800" dirty="0">
                <a:solidFill>
                  <a:schemeClr val="tx1"/>
                </a:solidFill>
                <a:latin typeface="Raleway" pitchFamily="2" charset="0"/>
              </a:rPr>
              <a:t>Não – 1.5%</a:t>
            </a:r>
          </a:p>
          <a:p>
            <a:r>
              <a:rPr lang="pt-BR" sz="1800" dirty="0">
                <a:solidFill>
                  <a:schemeClr val="tx1"/>
                </a:solidFill>
                <a:latin typeface="Raleway" pitchFamily="2" charset="0"/>
              </a:rPr>
              <a:t>Sim, mas trabalho em outro município: 0,7%</a:t>
            </a:r>
          </a:p>
          <a:p>
            <a:r>
              <a:rPr lang="pt-BR" sz="1800" dirty="0">
                <a:solidFill>
                  <a:schemeClr val="tx1"/>
                </a:solidFill>
                <a:latin typeface="Raleway" pitchFamily="2" charset="0"/>
              </a:rPr>
              <a:t>Sim, mas estudo em Ubatuba – 1,5%</a:t>
            </a:r>
          </a:p>
          <a:p>
            <a:r>
              <a:rPr lang="pt-BR" sz="1800" dirty="0">
                <a:solidFill>
                  <a:schemeClr val="tx1"/>
                </a:solidFill>
                <a:latin typeface="Raleway" pitchFamily="2" charset="0"/>
              </a:rPr>
              <a:t>Não, mas trabalho em Ubatuba – 3%</a:t>
            </a:r>
          </a:p>
          <a:p>
            <a:endParaRPr lang="pt-BR" dirty="0"/>
          </a:p>
        </p:txBody>
      </p:sp>
      <p:pic>
        <p:nvPicPr>
          <p:cNvPr id="3074" name="Picture 2" descr="Gráfico de respostas do Formulários Google. Título da pergunta: É morador de Ubatuba ?. Número de respostas: 135 respostas.">
            <a:extLst>
              <a:ext uri="{FF2B5EF4-FFF2-40B4-BE49-F238E27FC236}">
                <a16:creationId xmlns:a16="http://schemas.microsoft.com/office/drawing/2014/main" id="{8F1EB21A-BDC8-A28D-58EC-873ABA974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98" y="947348"/>
            <a:ext cx="8511811" cy="358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12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7D69-242E-DF17-0818-AE07939426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F74F50-0993-8C67-07DA-2036C7D510EC}"/>
              </a:ext>
            </a:extLst>
          </p:cNvPr>
          <p:cNvSpPr>
            <a:spLocks noGrp="1"/>
          </p:cNvSpPr>
          <p:nvPr>
            <p:ph type="title"/>
          </p:nvPr>
        </p:nvSpPr>
        <p:spPr>
          <a:xfrm>
            <a:off x="1008530" y="408792"/>
            <a:ext cx="8782050" cy="720761"/>
          </a:xfrm>
        </p:spPr>
        <p:txBody>
          <a:bodyPr>
            <a:noAutofit/>
          </a:bodyPr>
          <a:lstStyle/>
          <a:p>
            <a:r>
              <a:rPr lang="pt-BR" b="1" dirty="0">
                <a:solidFill>
                  <a:schemeClr val="tx1"/>
                </a:solidFill>
              </a:rPr>
              <a:t>Proposta INICIAL GT (CMPC/FUNDART)</a:t>
            </a:r>
          </a:p>
        </p:txBody>
      </p:sp>
      <p:sp>
        <p:nvSpPr>
          <p:cNvPr id="3" name="Espaço Reservado para Conteúdo 2">
            <a:extLst>
              <a:ext uri="{FF2B5EF4-FFF2-40B4-BE49-F238E27FC236}">
                <a16:creationId xmlns:a16="http://schemas.microsoft.com/office/drawing/2014/main" id="{9A85D551-DAA8-AA20-3D79-ED415F811CED}"/>
              </a:ext>
            </a:extLst>
          </p:cNvPr>
          <p:cNvSpPr>
            <a:spLocks noGrp="1"/>
          </p:cNvSpPr>
          <p:nvPr>
            <p:ph idx="1"/>
          </p:nvPr>
        </p:nvSpPr>
        <p:spPr>
          <a:xfrm>
            <a:off x="22843" y="1495314"/>
            <a:ext cx="11074400" cy="4249270"/>
          </a:xfrm>
        </p:spPr>
        <p:txBody>
          <a:bodyPr>
            <a:noAutofit/>
          </a:bodyPr>
          <a:lstStyle/>
          <a:p>
            <a:pPr algn="l"/>
            <a:r>
              <a:rPr lang="pt-BR" sz="2800" dirty="0">
                <a:solidFill>
                  <a:srgbClr val="000000"/>
                </a:solidFill>
                <a:effectLst/>
                <a:latin typeface="Raleway" pitchFamily="2" charset="0"/>
                <a:ea typeface="Calibri" panose="020F0502020204030204" pitchFamily="34" charset="0"/>
                <a:cs typeface="Times New Roman" panose="02020603050405020304" pitchFamily="18" charset="0"/>
              </a:rPr>
              <a:t>1- Custo Operacional (5%) - </a:t>
            </a:r>
            <a:r>
              <a:rPr lang="pt-BR" sz="2800" b="0" i="0" dirty="0">
                <a:solidFill>
                  <a:schemeClr val="tx1"/>
                </a:solidFill>
                <a:effectLst/>
                <a:latin typeface="Rawline"/>
              </a:rPr>
              <a:t>R$ 33.477,49</a:t>
            </a:r>
          </a:p>
          <a:p>
            <a:pPr algn="l"/>
            <a:r>
              <a:rPr lang="pt-BR" sz="1600" b="1" dirty="0">
                <a:solidFill>
                  <a:schemeClr val="tx1"/>
                </a:solidFill>
                <a:latin typeface="Rawline"/>
                <a:ea typeface="Calibri" panose="020F0502020204030204" pitchFamily="34" charset="0"/>
                <a:cs typeface="Times New Roman" panose="02020603050405020304" pitchFamily="18" charset="0"/>
              </a:rPr>
              <a:t>Uso com pareceristas – R$ 9.000,00</a:t>
            </a:r>
          </a:p>
          <a:p>
            <a:pPr algn="l"/>
            <a:r>
              <a:rPr lang="pt-BR" sz="1600" b="1" dirty="0">
                <a:solidFill>
                  <a:schemeClr val="tx1"/>
                </a:solidFill>
                <a:latin typeface="Rawline"/>
                <a:ea typeface="Calibri" panose="020F0502020204030204" pitchFamily="34" charset="0"/>
                <a:cs typeface="Times New Roman" panose="02020603050405020304" pitchFamily="18" charset="0"/>
              </a:rPr>
              <a:t>Uso com plataforma de mapeamento cultural  – R$ 24.477,49</a:t>
            </a:r>
          </a:p>
          <a:p>
            <a:pPr algn="l"/>
            <a:endParaRPr lang="pt-BR" sz="1400" b="1" dirty="0">
              <a:solidFill>
                <a:schemeClr val="tx1"/>
              </a:solidFill>
              <a:latin typeface="Raleway" pitchFamily="2" charset="0"/>
              <a:ea typeface="Calibri" panose="020F0502020204030204" pitchFamily="34" charset="0"/>
              <a:cs typeface="Times New Roman" panose="02020603050405020304" pitchFamily="18" charset="0"/>
            </a:endParaRPr>
          </a:p>
          <a:p>
            <a:pPr algn="just"/>
            <a:r>
              <a:rPr lang="pt-BR" sz="2800" dirty="0">
                <a:solidFill>
                  <a:schemeClr val="tx1"/>
                </a:solidFill>
                <a:latin typeface="Raleway" pitchFamily="2" charset="0"/>
                <a:ea typeface="Calibri" panose="020F0502020204030204" pitchFamily="34" charset="0"/>
                <a:cs typeface="Times New Roman" panose="02020603050405020304" pitchFamily="18" charset="0"/>
              </a:rPr>
              <a:t>2- Edital Fomento à Cultura</a:t>
            </a:r>
            <a:r>
              <a:rPr lang="pt-BR" sz="2800" dirty="0">
                <a:solidFill>
                  <a:srgbClr val="000000"/>
                </a:solidFill>
                <a:latin typeface="Raleway" pitchFamily="2" charset="0"/>
                <a:ea typeface="Calibri" panose="020F0502020204030204" pitchFamily="34" charset="0"/>
                <a:cs typeface="Times New Roman" panose="02020603050405020304" pitchFamily="18" charset="0"/>
              </a:rPr>
              <a:t>– </a:t>
            </a:r>
            <a:r>
              <a:rPr lang="pt-BR" sz="2800" b="0" i="0" dirty="0">
                <a:solidFill>
                  <a:schemeClr val="tx1"/>
                </a:solidFill>
                <a:effectLst/>
                <a:latin typeface="Rawline"/>
              </a:rPr>
              <a:t>R$ 156.684,90 + 100.000,00 (=256,684,9) – </a:t>
            </a:r>
          </a:p>
          <a:p>
            <a:pPr algn="just"/>
            <a:r>
              <a:rPr lang="pt-PT" sz="1600" b="1" dirty="0">
                <a:solidFill>
                  <a:schemeClr val="tx1"/>
                </a:solidFill>
                <a:effectLst/>
                <a:latin typeface="Raleway" pitchFamily="2" charset="0"/>
                <a:ea typeface="Arial MT"/>
                <a:cs typeface="Arial MT"/>
              </a:rPr>
              <a:t>16 projetos de 16.042,80 mil </a:t>
            </a:r>
          </a:p>
          <a:p>
            <a:pPr algn="just"/>
            <a:r>
              <a:rPr lang="pt-PT" sz="1600" b="1" dirty="0">
                <a:solidFill>
                  <a:schemeClr val="tx1"/>
                </a:solidFill>
                <a:effectLst/>
                <a:latin typeface="Raleway" pitchFamily="2" charset="0"/>
                <a:ea typeface="Arial MT"/>
                <a:cs typeface="Arial MT"/>
              </a:rPr>
              <a:t>25% Negras (pretas ou pardas)</a:t>
            </a:r>
            <a:r>
              <a:rPr lang="pt-PT" sz="1600" dirty="0">
                <a:solidFill>
                  <a:schemeClr val="tx1"/>
                </a:solidFill>
                <a:effectLst/>
                <a:latin typeface="Raleway" pitchFamily="2" charset="0"/>
                <a:ea typeface="Arial MT"/>
                <a:cs typeface="Arial MT"/>
              </a:rPr>
              <a:t> </a:t>
            </a:r>
            <a:r>
              <a:rPr lang="pt-PT" sz="1600" b="1" dirty="0">
                <a:solidFill>
                  <a:schemeClr val="tx1"/>
                </a:solidFill>
                <a:effectLst/>
                <a:latin typeface="Raleway" pitchFamily="2" charset="0"/>
                <a:ea typeface="Arial MT"/>
                <a:cs typeface="Arial MT"/>
              </a:rPr>
              <a:t>20% regiões perifericas e comunidades tradicionais 10% Indigenas 5% PCD</a:t>
            </a:r>
          </a:p>
          <a:p>
            <a:pPr algn="just"/>
            <a:endParaRPr lang="pt-PT" sz="1400" b="1" dirty="0">
              <a:solidFill>
                <a:schemeClr val="tx1"/>
              </a:solidFill>
              <a:effectLst/>
              <a:latin typeface="Raleway" pitchFamily="2" charset="0"/>
              <a:ea typeface="Arial MT"/>
              <a:cs typeface="Arial MT"/>
            </a:endParaRPr>
          </a:p>
          <a:p>
            <a:pPr algn="just"/>
            <a:endParaRPr lang="pt-BR" sz="2800" b="1" dirty="0">
              <a:solidFill>
                <a:srgbClr val="000000"/>
              </a:solidFill>
              <a:latin typeface="Raleway" pitchFamily="2" charset="0"/>
              <a:ea typeface="Calibri" panose="020F0502020204030204" pitchFamily="34" charset="0"/>
              <a:cs typeface="Times New Roman" panose="02020603050405020304" pitchFamily="18" charset="0"/>
            </a:endParaRPr>
          </a:p>
          <a:p>
            <a:pPr algn="just"/>
            <a:endParaRPr lang="pt-BR"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sz="3200" dirty="0"/>
          </a:p>
        </p:txBody>
      </p:sp>
      <p:pic>
        <p:nvPicPr>
          <p:cNvPr id="5" name="Imagem 4">
            <a:extLst>
              <a:ext uri="{FF2B5EF4-FFF2-40B4-BE49-F238E27FC236}">
                <a16:creationId xmlns:a16="http://schemas.microsoft.com/office/drawing/2014/main" id="{483E4DE3-BE84-E610-5B3F-2B45E7167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23" y="5896159"/>
            <a:ext cx="5303520" cy="744421"/>
          </a:xfrm>
          <a:prstGeom prst="rect">
            <a:avLst/>
          </a:prstGeom>
        </p:spPr>
      </p:pic>
    </p:spTree>
    <p:extLst>
      <p:ext uri="{BB962C8B-B14F-4D97-AF65-F5344CB8AC3E}">
        <p14:creationId xmlns:p14="http://schemas.microsoft.com/office/powerpoint/2010/main" val="883242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EF335-F8C8-899D-984D-EF4687370EEE}"/>
              </a:ext>
            </a:extLst>
          </p:cNvPr>
          <p:cNvSpPr>
            <a:spLocks noGrp="1"/>
          </p:cNvSpPr>
          <p:nvPr>
            <p:ph type="title"/>
          </p:nvPr>
        </p:nvSpPr>
        <p:spPr>
          <a:xfrm>
            <a:off x="677334" y="609600"/>
            <a:ext cx="8596668" cy="541867"/>
          </a:xfrm>
        </p:spPr>
        <p:txBody>
          <a:bodyPr>
            <a:normAutofit fontScale="90000"/>
          </a:bodyPr>
          <a:lstStyle/>
          <a:p>
            <a:r>
              <a:rPr lang="pt-BR" dirty="0">
                <a:solidFill>
                  <a:schemeClr val="tx1"/>
                </a:solidFill>
              </a:rPr>
              <a:t>PROPOSTA INICIAL GT (CMPC/FUNDART)</a:t>
            </a:r>
          </a:p>
        </p:txBody>
      </p:sp>
      <p:sp>
        <p:nvSpPr>
          <p:cNvPr id="12" name="Espaço Reservado para Conteúdo 11">
            <a:extLst>
              <a:ext uri="{FF2B5EF4-FFF2-40B4-BE49-F238E27FC236}">
                <a16:creationId xmlns:a16="http://schemas.microsoft.com/office/drawing/2014/main" id="{17041ED9-684B-BF60-0CF8-0F926ADB3D62}"/>
              </a:ext>
            </a:extLst>
          </p:cNvPr>
          <p:cNvSpPr>
            <a:spLocks noGrp="1"/>
          </p:cNvSpPr>
          <p:nvPr>
            <p:ph idx="1"/>
          </p:nvPr>
        </p:nvSpPr>
        <p:spPr>
          <a:xfrm>
            <a:off x="559398" y="1441526"/>
            <a:ext cx="8799755" cy="4163208"/>
          </a:xfrm>
        </p:spPr>
        <p:txBody>
          <a:bodyPr>
            <a:normAutofit/>
          </a:bodyPr>
          <a:lstStyle/>
          <a:p>
            <a:pPr algn="just"/>
            <a:r>
              <a:rPr lang="pt-PT" sz="2800" dirty="0">
                <a:solidFill>
                  <a:srgbClr val="000000"/>
                </a:solidFill>
                <a:latin typeface="Raleway" pitchFamily="2" charset="0"/>
                <a:ea typeface="Arial MT"/>
                <a:cs typeface="Arial MT"/>
              </a:rPr>
              <a:t>3-</a:t>
            </a:r>
            <a:r>
              <a:rPr lang="pt-PT" sz="2800" dirty="0">
                <a:solidFill>
                  <a:srgbClr val="000000"/>
                </a:solidFill>
                <a:effectLst/>
                <a:latin typeface="Raleway" pitchFamily="2" charset="0"/>
                <a:ea typeface="Arial MT"/>
                <a:cs typeface="Arial MT"/>
              </a:rPr>
              <a:t> Obras,</a:t>
            </a:r>
            <a:r>
              <a:rPr lang="pt-PT" sz="2800" spc="-20" dirty="0">
                <a:solidFill>
                  <a:srgbClr val="000000"/>
                </a:solidFill>
                <a:effectLst/>
                <a:latin typeface="Raleway" pitchFamily="2" charset="0"/>
                <a:ea typeface="Arial MT"/>
                <a:cs typeface="Arial MT"/>
              </a:rPr>
              <a:t> </a:t>
            </a:r>
            <a:r>
              <a:rPr lang="pt-PT" sz="2800" dirty="0">
                <a:solidFill>
                  <a:srgbClr val="000000"/>
                </a:solidFill>
                <a:effectLst/>
                <a:latin typeface="Raleway" pitchFamily="2" charset="0"/>
                <a:ea typeface="Arial MT"/>
                <a:cs typeface="Arial MT"/>
              </a:rPr>
              <a:t>Reformas</a:t>
            </a:r>
            <a:r>
              <a:rPr lang="pt-PT" sz="2800" spc="-20" dirty="0">
                <a:solidFill>
                  <a:srgbClr val="000000"/>
                </a:solidFill>
                <a:effectLst/>
                <a:latin typeface="Raleway" pitchFamily="2" charset="0"/>
                <a:ea typeface="Arial MT"/>
                <a:cs typeface="Arial MT"/>
              </a:rPr>
              <a:t> </a:t>
            </a:r>
            <a:r>
              <a:rPr lang="pt-PT" sz="2800" dirty="0">
                <a:solidFill>
                  <a:srgbClr val="000000"/>
                </a:solidFill>
                <a:effectLst/>
                <a:latin typeface="Raleway" pitchFamily="2" charset="0"/>
                <a:ea typeface="Arial MT"/>
                <a:cs typeface="Arial MT"/>
              </a:rPr>
              <a:t>e</a:t>
            </a:r>
            <a:r>
              <a:rPr lang="pt-PT" sz="2800" spc="-10" dirty="0">
                <a:solidFill>
                  <a:srgbClr val="000000"/>
                </a:solidFill>
                <a:effectLst/>
                <a:latin typeface="Raleway" pitchFamily="2" charset="0"/>
                <a:ea typeface="Arial MT"/>
                <a:cs typeface="Arial MT"/>
              </a:rPr>
              <a:t> </a:t>
            </a:r>
            <a:r>
              <a:rPr lang="pt-PT" sz="2800" dirty="0">
                <a:solidFill>
                  <a:srgbClr val="000000"/>
                </a:solidFill>
                <a:effectLst/>
                <a:latin typeface="Raleway" pitchFamily="2" charset="0"/>
                <a:ea typeface="Arial MT"/>
                <a:cs typeface="Arial MT"/>
              </a:rPr>
              <a:t>Aquisição</a:t>
            </a:r>
            <a:r>
              <a:rPr lang="pt-PT" sz="2800" spc="-20" dirty="0">
                <a:solidFill>
                  <a:srgbClr val="000000"/>
                </a:solidFill>
                <a:effectLst/>
                <a:latin typeface="Raleway" pitchFamily="2" charset="0"/>
                <a:ea typeface="Arial MT"/>
                <a:cs typeface="Arial MT"/>
              </a:rPr>
              <a:t> </a:t>
            </a:r>
            <a:r>
              <a:rPr lang="pt-PT" sz="2800" dirty="0">
                <a:solidFill>
                  <a:srgbClr val="000000"/>
                </a:solidFill>
                <a:effectLst/>
                <a:latin typeface="Raleway" pitchFamily="2" charset="0"/>
                <a:ea typeface="Arial MT"/>
                <a:cs typeface="Arial MT"/>
              </a:rPr>
              <a:t>de</a:t>
            </a:r>
            <a:r>
              <a:rPr lang="pt-PT" sz="2800" spc="-20" dirty="0">
                <a:solidFill>
                  <a:srgbClr val="000000"/>
                </a:solidFill>
                <a:effectLst/>
                <a:latin typeface="Raleway" pitchFamily="2" charset="0"/>
                <a:ea typeface="Arial MT"/>
                <a:cs typeface="Arial MT"/>
              </a:rPr>
              <a:t> </a:t>
            </a:r>
            <a:r>
              <a:rPr lang="pt-PT" sz="2800" dirty="0">
                <a:solidFill>
                  <a:srgbClr val="000000"/>
                </a:solidFill>
                <a:effectLst/>
                <a:latin typeface="Raleway" pitchFamily="2" charset="0"/>
                <a:ea typeface="Arial MT"/>
                <a:cs typeface="Arial MT"/>
              </a:rPr>
              <a:t>bens</a:t>
            </a:r>
            <a:r>
              <a:rPr lang="pt-PT" sz="2800" spc="-25" dirty="0">
                <a:solidFill>
                  <a:srgbClr val="000000"/>
                </a:solidFill>
                <a:effectLst/>
                <a:latin typeface="Raleway" pitchFamily="2" charset="0"/>
                <a:ea typeface="Arial MT"/>
                <a:cs typeface="Arial MT"/>
              </a:rPr>
              <a:t> </a:t>
            </a:r>
            <a:r>
              <a:rPr lang="pt-PT" sz="2800" spc="-10" dirty="0">
                <a:solidFill>
                  <a:srgbClr val="000000"/>
                </a:solidFill>
                <a:effectLst/>
                <a:latin typeface="Raleway" pitchFamily="2" charset="0"/>
                <a:ea typeface="Arial MT"/>
                <a:cs typeface="Arial MT"/>
              </a:rPr>
              <a:t>culturais  </a:t>
            </a:r>
            <a:r>
              <a:rPr lang="pt-PT" sz="2800" b="1" strike="sngStrike" dirty="0">
                <a:solidFill>
                  <a:srgbClr val="000000"/>
                </a:solidFill>
                <a:effectLst/>
                <a:latin typeface="Raleway" pitchFamily="2" charset="0"/>
                <a:ea typeface="Arial MT"/>
                <a:cs typeface="Arial MT"/>
              </a:rPr>
              <a:t>R$</a:t>
            </a:r>
            <a:r>
              <a:rPr lang="pt-PT" sz="2800" b="1" strike="sngStrike" spc="-20" dirty="0">
                <a:solidFill>
                  <a:srgbClr val="000000"/>
                </a:solidFill>
                <a:effectLst/>
                <a:latin typeface="Raleway" pitchFamily="2" charset="0"/>
                <a:ea typeface="Arial MT"/>
                <a:cs typeface="Arial MT"/>
              </a:rPr>
              <a:t> </a:t>
            </a:r>
            <a:r>
              <a:rPr lang="pt-PT" sz="2800" b="1" strike="sngStrike" spc="-10" dirty="0">
                <a:solidFill>
                  <a:srgbClr val="000000"/>
                </a:solidFill>
                <a:effectLst/>
                <a:latin typeface="Raleway" pitchFamily="2" charset="0"/>
                <a:ea typeface="Arial MT"/>
                <a:cs typeface="Arial MT"/>
              </a:rPr>
              <a:t>156.000,00 </a:t>
            </a:r>
            <a:r>
              <a:rPr lang="pt-PT" sz="2800" b="1" spc="-10" dirty="0">
                <a:solidFill>
                  <a:srgbClr val="000000"/>
                </a:solidFill>
                <a:effectLst/>
                <a:latin typeface="Raleway" pitchFamily="2" charset="0"/>
                <a:ea typeface="Arial MT"/>
                <a:cs typeface="Arial MT"/>
              </a:rPr>
              <a:t>(R$ 56.000,00) </a:t>
            </a:r>
            <a:endParaRPr lang="pt-BR" sz="2800" b="1" dirty="0">
              <a:effectLst/>
              <a:latin typeface="Raleway" pitchFamily="2" charset="0"/>
              <a:ea typeface="Arial MT"/>
              <a:cs typeface="Arial MT"/>
            </a:endParaRPr>
          </a:p>
          <a:p>
            <a:r>
              <a:rPr lang="pt-PT" sz="1800" b="1" dirty="0">
                <a:solidFill>
                  <a:schemeClr val="tx1"/>
                </a:solidFill>
                <a:effectLst/>
                <a:latin typeface="Raleway" pitchFamily="2" charset="0"/>
                <a:ea typeface="Arial MT"/>
                <a:cs typeface="Arial MT"/>
              </a:rPr>
              <a:t>Readequação do Teatro Municipal AVCB -  PROJETO de R$ 56.000 mil Reais</a:t>
            </a:r>
          </a:p>
          <a:p>
            <a:pPr marL="0" indent="0">
              <a:buNone/>
            </a:pPr>
            <a:r>
              <a:rPr lang="pt-PT" sz="1800" dirty="0">
                <a:solidFill>
                  <a:schemeClr val="tx1"/>
                </a:solidFill>
                <a:effectLst/>
                <a:latin typeface="Raleway" pitchFamily="2" charset="0"/>
                <a:ea typeface="Arial MT"/>
                <a:cs typeface="Arial MT"/>
              </a:rPr>
              <a:t>PROPOSTA</a:t>
            </a:r>
            <a:r>
              <a:rPr lang="pt-PT" sz="1800" spc="-10" dirty="0">
                <a:solidFill>
                  <a:schemeClr val="tx1"/>
                </a:solidFill>
                <a:effectLst/>
                <a:latin typeface="Raleway" pitchFamily="2" charset="0"/>
                <a:ea typeface="Arial MT"/>
                <a:cs typeface="Arial MT"/>
              </a:rPr>
              <a:t> FUNDART/GT</a:t>
            </a:r>
            <a:endParaRPr lang="pt-PT" sz="2800" spc="-10" dirty="0">
              <a:solidFill>
                <a:schemeClr val="tx1"/>
              </a:solidFill>
              <a:latin typeface="Raleway" pitchFamily="2" charset="0"/>
              <a:ea typeface="Arial MT"/>
              <a:cs typeface="Arial MT"/>
            </a:endParaRPr>
          </a:p>
          <a:p>
            <a:pPr algn="just"/>
            <a:endParaRPr lang="pt-PT" sz="2800" spc="-10" dirty="0">
              <a:solidFill>
                <a:srgbClr val="000000"/>
              </a:solidFill>
              <a:latin typeface="Arial MT"/>
              <a:ea typeface="Arial MT"/>
              <a:cs typeface="Arial MT"/>
            </a:endParaRPr>
          </a:p>
          <a:p>
            <a:pPr algn="just"/>
            <a:r>
              <a:rPr lang="pt-BR" sz="2800" dirty="0">
                <a:solidFill>
                  <a:schemeClr val="tx1"/>
                </a:solidFill>
                <a:latin typeface="Raleway" pitchFamily="2" charset="0"/>
              </a:rPr>
              <a:t>4- </a:t>
            </a:r>
            <a:r>
              <a:rPr lang="pt-BR" sz="2800" b="0" i="0" dirty="0">
                <a:solidFill>
                  <a:schemeClr val="tx1"/>
                </a:solidFill>
                <a:effectLst/>
                <a:latin typeface="Raleway" pitchFamily="2" charset="0"/>
              </a:rPr>
              <a:t>Subsídio e manutenção de espaços e organizações culturais - </a:t>
            </a:r>
            <a:r>
              <a:rPr lang="pt-PT" sz="1800" dirty="0">
                <a:solidFill>
                  <a:srgbClr val="000000"/>
                </a:solidFill>
                <a:effectLst/>
                <a:highlight>
                  <a:srgbClr val="F5F5F5"/>
                </a:highlight>
                <a:latin typeface="Arial MT"/>
                <a:ea typeface="Arial MT"/>
                <a:cs typeface="Arial MT"/>
              </a:rPr>
              <a:t>R$ 156.000,00</a:t>
            </a:r>
            <a:endParaRPr lang="pt-BR" sz="2800" b="0" i="0" dirty="0">
              <a:solidFill>
                <a:schemeClr val="tx1"/>
              </a:solidFill>
              <a:effectLst/>
              <a:latin typeface="Raleway" pitchFamily="2" charset="0"/>
            </a:endParaRPr>
          </a:p>
          <a:p>
            <a:pPr marL="0" indent="0" algn="just">
              <a:buNone/>
            </a:pPr>
            <a:r>
              <a:rPr lang="pt-BR" dirty="0">
                <a:solidFill>
                  <a:srgbClr val="000000"/>
                </a:solidFill>
                <a:latin typeface="Arial MT"/>
                <a:ea typeface="Arial MT"/>
                <a:cs typeface="Arial MT"/>
              </a:rPr>
              <a:t>04 subsídios mensais de 3.000</a:t>
            </a:r>
            <a:r>
              <a:rPr lang="pt-PT" sz="1800" dirty="0">
                <a:solidFill>
                  <a:srgbClr val="000000"/>
                </a:solidFill>
                <a:effectLst/>
                <a:latin typeface="Arial MT"/>
                <a:ea typeface="Arial MT"/>
                <a:cs typeface="Arial MT"/>
              </a:rPr>
              <a:t> no valor de R$ 26.000,00 mil reais </a:t>
            </a:r>
            <a:endParaRPr lang="pt-BR" sz="1800" dirty="0">
              <a:effectLst/>
              <a:latin typeface="Arial MT"/>
              <a:ea typeface="Arial MT"/>
              <a:cs typeface="Arial MT"/>
            </a:endParaRPr>
          </a:p>
          <a:p>
            <a:pPr algn="just"/>
            <a:endParaRPr lang="pt-BR" sz="2800" spc="-10" dirty="0">
              <a:solidFill>
                <a:schemeClr val="tx1"/>
              </a:solidFill>
              <a:latin typeface="Rawline"/>
              <a:ea typeface="Arial MT"/>
              <a:cs typeface="Arial MT"/>
            </a:endParaRPr>
          </a:p>
          <a:p>
            <a:pPr algn="just"/>
            <a:endParaRPr lang="pt-PT" spc="-10" dirty="0">
              <a:solidFill>
                <a:srgbClr val="000000"/>
              </a:solidFill>
              <a:highlight>
                <a:srgbClr val="F5F5F5"/>
              </a:highlight>
              <a:latin typeface="Arial MT"/>
              <a:ea typeface="Arial MT"/>
              <a:cs typeface="Arial MT"/>
            </a:endParaRPr>
          </a:p>
          <a:p>
            <a:pPr algn="just"/>
            <a:endParaRPr lang="pt-PT" sz="1800" spc="-10" dirty="0">
              <a:solidFill>
                <a:srgbClr val="000000"/>
              </a:solidFill>
              <a:effectLst/>
              <a:highlight>
                <a:srgbClr val="F5F5F5"/>
              </a:highlight>
              <a:latin typeface="Arial MT"/>
              <a:ea typeface="Arial MT"/>
              <a:cs typeface="Arial MT"/>
            </a:endParaRPr>
          </a:p>
          <a:p>
            <a:pPr algn="just"/>
            <a:endParaRPr lang="pt-BR" sz="1800" dirty="0">
              <a:effectLst/>
              <a:latin typeface="Arial MT"/>
              <a:ea typeface="Arial MT"/>
              <a:cs typeface="Arial MT"/>
            </a:endParaRPr>
          </a:p>
          <a:p>
            <a:pPr marL="0" indent="0" algn="just">
              <a:buNone/>
            </a:pPr>
            <a:endParaRPr lang="pt-BR" sz="1050" b="1" dirty="0">
              <a:solidFill>
                <a:schemeClr val="tx1"/>
              </a:solidFill>
              <a:latin typeface="Raleway" pitchFamily="2" charset="0"/>
              <a:ea typeface="Calibri" panose="020F0502020204030204" pitchFamily="34" charset="0"/>
              <a:cs typeface="Times New Roman" panose="02020603050405020304" pitchFamily="18" charset="0"/>
            </a:endParaRPr>
          </a:p>
          <a:p>
            <a:pPr marL="0" indent="0">
              <a:buNone/>
            </a:pPr>
            <a:endParaRPr lang="pt-BR" dirty="0"/>
          </a:p>
        </p:txBody>
      </p:sp>
      <p:pic>
        <p:nvPicPr>
          <p:cNvPr id="4" name="Imagem 3">
            <a:extLst>
              <a:ext uri="{FF2B5EF4-FFF2-40B4-BE49-F238E27FC236}">
                <a16:creationId xmlns:a16="http://schemas.microsoft.com/office/drawing/2014/main" id="{C7EBFA4F-E127-E55D-7C91-59C354F69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224" y="5894793"/>
            <a:ext cx="5217857" cy="732398"/>
          </a:xfrm>
          <a:prstGeom prst="rect">
            <a:avLst/>
          </a:prstGeom>
        </p:spPr>
      </p:pic>
    </p:spTree>
    <p:extLst>
      <p:ext uri="{BB962C8B-B14F-4D97-AF65-F5344CB8AC3E}">
        <p14:creationId xmlns:p14="http://schemas.microsoft.com/office/powerpoint/2010/main" val="2004518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E6840-7D1F-575B-86E6-2D9B2DF34B3B}"/>
              </a:ext>
            </a:extLst>
          </p:cNvPr>
          <p:cNvSpPr>
            <a:spLocks noGrp="1"/>
          </p:cNvSpPr>
          <p:nvPr>
            <p:ph type="title"/>
          </p:nvPr>
        </p:nvSpPr>
        <p:spPr/>
        <p:txBody>
          <a:bodyPr/>
          <a:lstStyle/>
          <a:p>
            <a:r>
              <a:rPr lang="pt-BR" dirty="0">
                <a:solidFill>
                  <a:schemeClr val="tx1"/>
                </a:solidFill>
              </a:rPr>
              <a:t>PROPOSTA INICIAL GT (CMPC/FUNDART)</a:t>
            </a:r>
            <a:endParaRPr lang="pt-BR" dirty="0"/>
          </a:p>
        </p:txBody>
      </p:sp>
      <p:sp>
        <p:nvSpPr>
          <p:cNvPr id="3" name="Espaço Reservado para Conteúdo 2">
            <a:extLst>
              <a:ext uri="{FF2B5EF4-FFF2-40B4-BE49-F238E27FC236}">
                <a16:creationId xmlns:a16="http://schemas.microsoft.com/office/drawing/2014/main" id="{33AA64E4-1CAA-5D4B-1212-00A9A4AAD58D}"/>
              </a:ext>
            </a:extLst>
          </p:cNvPr>
          <p:cNvSpPr>
            <a:spLocks noGrp="1"/>
          </p:cNvSpPr>
          <p:nvPr>
            <p:ph idx="1"/>
          </p:nvPr>
        </p:nvSpPr>
        <p:spPr>
          <a:xfrm>
            <a:off x="677334" y="2160590"/>
            <a:ext cx="9671522" cy="3680812"/>
          </a:xfrm>
        </p:spPr>
        <p:txBody>
          <a:bodyPr>
            <a:normAutofit/>
          </a:bodyPr>
          <a:lstStyle/>
          <a:p>
            <a:r>
              <a:rPr lang="pt-BR" sz="2800" b="0" i="0" dirty="0">
                <a:solidFill>
                  <a:schemeClr val="tx1"/>
                </a:solidFill>
                <a:effectLst/>
                <a:latin typeface="Raleway" pitchFamily="2" charset="0"/>
              </a:rPr>
              <a:t>Implementar a Política Nacional de Cultura Viva (Lei Nº 13.018/2014) - R$ 167.387,46 </a:t>
            </a:r>
          </a:p>
          <a:p>
            <a:endParaRPr lang="pt-BR" sz="2800" b="0" i="0" dirty="0">
              <a:solidFill>
                <a:schemeClr val="tx1"/>
              </a:solidFill>
              <a:effectLst/>
              <a:latin typeface="Raleway" pitchFamily="2" charset="0"/>
            </a:endParaRPr>
          </a:p>
          <a:p>
            <a:pPr marL="0" indent="0">
              <a:buNone/>
            </a:pPr>
            <a:r>
              <a:rPr lang="pt-BR" sz="2400" spc="-10" dirty="0">
                <a:solidFill>
                  <a:schemeClr val="tx1"/>
                </a:solidFill>
                <a:latin typeface="Raleway" pitchFamily="2" charset="0"/>
                <a:ea typeface="Arial MT"/>
                <a:cs typeface="Arial MT"/>
              </a:rPr>
              <a:t>16</a:t>
            </a:r>
            <a:r>
              <a:rPr lang="pt-BR" sz="2400" b="1" spc="-10" dirty="0">
                <a:solidFill>
                  <a:schemeClr val="tx1"/>
                </a:solidFill>
                <a:latin typeface="Raleway" pitchFamily="2" charset="0"/>
                <a:ea typeface="Arial MT"/>
                <a:cs typeface="Arial MT"/>
              </a:rPr>
              <a:t> </a:t>
            </a:r>
            <a:r>
              <a:rPr lang="pt-BR" sz="2400" spc="-10" dirty="0">
                <a:solidFill>
                  <a:schemeClr val="tx1"/>
                </a:solidFill>
                <a:latin typeface="Raleway" pitchFamily="2" charset="0"/>
                <a:ea typeface="Arial MT"/>
                <a:cs typeface="Arial MT"/>
              </a:rPr>
              <a:t>pontos de cultura firmam Termo de Compromisso Cultural no valor de 10.461,71 (*possibilidade de ampliação – valor insuficiente para Ubatuba)</a:t>
            </a:r>
          </a:p>
          <a:p>
            <a:r>
              <a:rPr lang="pt-BR" sz="1800" kern="0" dirty="0">
                <a:solidFill>
                  <a:schemeClr val="tx1"/>
                </a:solidFill>
                <a:effectLst/>
                <a:latin typeface="Raleway" pitchFamily="2" charset="0"/>
                <a:ea typeface="Arial" panose="020B0604020202020204" pitchFamily="34" charset="0"/>
              </a:rPr>
              <a:t>Termo de Compromisso Cultural (</a:t>
            </a:r>
            <a:r>
              <a:rPr lang="pt-BR" sz="1800" b="1" kern="0" dirty="0">
                <a:solidFill>
                  <a:schemeClr val="tx1"/>
                </a:solidFill>
                <a:effectLst/>
                <a:latin typeface="Raleway" pitchFamily="2" charset="0"/>
                <a:ea typeface="Arial" panose="020B0604020202020204" pitchFamily="34" charset="0"/>
              </a:rPr>
              <a:t>mínimo</a:t>
            </a:r>
            <a:r>
              <a:rPr lang="pt-BR" sz="1800" kern="0" dirty="0">
                <a:solidFill>
                  <a:schemeClr val="tx1"/>
                </a:solidFill>
                <a:effectLst/>
                <a:latin typeface="Raleway" pitchFamily="2" charset="0"/>
                <a:ea typeface="Arial" panose="020B0604020202020204" pitchFamily="34" charset="0"/>
              </a:rPr>
              <a:t> de 12 meses) fomento à projetos continuados. Pontos de Cultura. </a:t>
            </a:r>
            <a:endParaRPr lang="pt-BR" dirty="0">
              <a:solidFill>
                <a:schemeClr val="tx1"/>
              </a:solidFill>
              <a:latin typeface="Raleway" pitchFamily="2" charset="0"/>
            </a:endParaRPr>
          </a:p>
        </p:txBody>
      </p:sp>
      <p:pic>
        <p:nvPicPr>
          <p:cNvPr id="6" name="Imagem 5">
            <a:extLst>
              <a:ext uri="{FF2B5EF4-FFF2-40B4-BE49-F238E27FC236}">
                <a16:creationId xmlns:a16="http://schemas.microsoft.com/office/drawing/2014/main" id="{52EB5A6A-4364-A535-E981-DCDFFF585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837" y="6097558"/>
            <a:ext cx="4324575" cy="607013"/>
          </a:xfrm>
          <a:prstGeom prst="rect">
            <a:avLst/>
          </a:prstGeom>
        </p:spPr>
      </p:pic>
    </p:spTree>
    <p:extLst>
      <p:ext uri="{BB962C8B-B14F-4D97-AF65-F5344CB8AC3E}">
        <p14:creationId xmlns:p14="http://schemas.microsoft.com/office/powerpoint/2010/main" val="1253293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E6A3-3971-B340-CEA1-5CA40AD013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D316EE1-8BB9-4667-718E-51123DC53F8B}"/>
              </a:ext>
            </a:extLst>
          </p:cNvPr>
          <p:cNvSpPr>
            <a:spLocks noGrp="1"/>
          </p:cNvSpPr>
          <p:nvPr>
            <p:ph type="title"/>
          </p:nvPr>
        </p:nvSpPr>
        <p:spPr>
          <a:xfrm>
            <a:off x="685799" y="609600"/>
            <a:ext cx="9096153" cy="1060409"/>
          </a:xfrm>
        </p:spPr>
        <p:txBody>
          <a:bodyPr>
            <a:noAutofit/>
          </a:bodyPr>
          <a:lstStyle/>
          <a:p>
            <a:r>
              <a:rPr lang="pt-BR" b="1" dirty="0">
                <a:solidFill>
                  <a:schemeClr val="tx1"/>
                </a:solidFill>
              </a:rPr>
              <a:t>Atendendo assim a Política Nacional da Cultura Viva</a:t>
            </a:r>
          </a:p>
        </p:txBody>
      </p:sp>
      <p:sp>
        <p:nvSpPr>
          <p:cNvPr id="3" name="Espaço Reservado para Conteúdo 2">
            <a:extLst>
              <a:ext uri="{FF2B5EF4-FFF2-40B4-BE49-F238E27FC236}">
                <a16:creationId xmlns:a16="http://schemas.microsoft.com/office/drawing/2014/main" id="{BB0A57F8-4658-6D3A-77F6-FC7D105EDC57}"/>
              </a:ext>
            </a:extLst>
          </p:cNvPr>
          <p:cNvSpPr>
            <a:spLocks noGrp="1"/>
          </p:cNvSpPr>
          <p:nvPr>
            <p:ph idx="1"/>
          </p:nvPr>
        </p:nvSpPr>
        <p:spPr>
          <a:xfrm>
            <a:off x="304800" y="1943100"/>
            <a:ext cx="10363200" cy="3001040"/>
          </a:xfrm>
        </p:spPr>
        <p:txBody>
          <a:bodyPr>
            <a:noAutofit/>
          </a:bodyPr>
          <a:lstStyle/>
          <a:p>
            <a:pPr algn="just"/>
            <a:r>
              <a:rPr lang="pt-BR" sz="3600" dirty="0">
                <a:solidFill>
                  <a:srgbClr val="000000"/>
                </a:solidFill>
                <a:effectLst/>
                <a:latin typeface="Raleway" pitchFamily="2" charset="0"/>
                <a:ea typeface="Calibri" panose="020F0502020204030204" pitchFamily="34" charset="0"/>
                <a:cs typeface="Times New Roman" panose="02020603050405020304" pitchFamily="18" charset="0"/>
              </a:rPr>
              <a:t>Implementar a Política Nacional de Cultura Viva - Fomentar as redes de Pontos de Cultura, por meio de Termos de Compromisso Cultural e Prêmios</a:t>
            </a:r>
            <a:r>
              <a:rPr lang="pt-BR" sz="3600" dirty="0">
                <a:solidFill>
                  <a:srgbClr val="000000"/>
                </a:solidFill>
                <a:latin typeface="Raleway" pitchFamily="2" charset="0"/>
                <a:ea typeface="Calibri" panose="020F0502020204030204" pitchFamily="34" charset="0"/>
                <a:cs typeface="Times New Roman" panose="02020603050405020304" pitchFamily="18" charset="0"/>
              </a:rPr>
              <a:t>.</a:t>
            </a:r>
            <a:endParaRPr lang="pt-BR" sz="3600" dirty="0">
              <a:solidFill>
                <a:srgbClr val="000000"/>
              </a:solidFill>
              <a:effectLst/>
              <a:latin typeface="Raleway" pitchFamily="2"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1DE7DEF-25E2-FE98-4A86-B1347234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776" y="5599016"/>
            <a:ext cx="6730701" cy="944745"/>
          </a:xfrm>
          <a:prstGeom prst="rect">
            <a:avLst/>
          </a:prstGeom>
        </p:spPr>
      </p:pic>
    </p:spTree>
    <p:extLst>
      <p:ext uri="{BB962C8B-B14F-4D97-AF65-F5344CB8AC3E}">
        <p14:creationId xmlns:p14="http://schemas.microsoft.com/office/powerpoint/2010/main" val="55483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69D1717-710B-13D8-3A20-6F4DDC0DAA55}"/>
              </a:ext>
            </a:extLst>
          </p:cNvPr>
          <p:cNvSpPr>
            <a:spLocks noGrp="1"/>
          </p:cNvSpPr>
          <p:nvPr>
            <p:ph type="title"/>
          </p:nvPr>
        </p:nvSpPr>
        <p:spPr>
          <a:xfrm>
            <a:off x="1066800" y="283465"/>
            <a:ext cx="10058400" cy="1371600"/>
          </a:xfrm>
        </p:spPr>
        <p:txBody>
          <a:bodyPr>
            <a:normAutofit fontScale="90000"/>
          </a:bodyPr>
          <a:lstStyle/>
          <a:p>
            <a:r>
              <a:rPr lang="pt-BR" sz="4000" dirty="0">
                <a:solidFill>
                  <a:schemeClr val="tx1"/>
                </a:solidFill>
              </a:rPr>
              <a:t>LEI Nº 14.399, DE 8 DE JULHO DE 2022</a:t>
            </a:r>
            <a:br>
              <a:rPr lang="pt-BR" sz="4000" dirty="0">
                <a:solidFill>
                  <a:schemeClr val="tx1"/>
                </a:solidFill>
              </a:rPr>
            </a:br>
            <a:r>
              <a:rPr lang="pt-BR" sz="4000" dirty="0">
                <a:solidFill>
                  <a:schemeClr val="tx1"/>
                </a:solidFill>
              </a:rPr>
              <a:t>Política Nacional Aldir Blanc de Fomento</a:t>
            </a:r>
            <a:br>
              <a:rPr lang="pt-BR" sz="4000" dirty="0">
                <a:solidFill>
                  <a:schemeClr val="tx1"/>
                </a:solidFill>
              </a:rPr>
            </a:br>
            <a:r>
              <a:rPr lang="pt-BR" sz="4000" dirty="0">
                <a:solidFill>
                  <a:schemeClr val="tx1"/>
                </a:solidFill>
              </a:rPr>
              <a:t>à Cultura.</a:t>
            </a:r>
            <a:endParaRPr lang="pt-BR" b="1" dirty="0">
              <a:solidFill>
                <a:schemeClr val="tx1"/>
              </a:solidFill>
            </a:endParaRPr>
          </a:p>
        </p:txBody>
      </p:sp>
      <p:sp>
        <p:nvSpPr>
          <p:cNvPr id="6" name="Espaço Reservado para Conteúdo 5">
            <a:extLst>
              <a:ext uri="{FF2B5EF4-FFF2-40B4-BE49-F238E27FC236}">
                <a16:creationId xmlns:a16="http://schemas.microsoft.com/office/drawing/2014/main" id="{104B3CE4-A00E-1236-5FA4-E0B5AF4C3B16}"/>
              </a:ext>
            </a:extLst>
          </p:cNvPr>
          <p:cNvSpPr>
            <a:spLocks noGrp="1"/>
          </p:cNvSpPr>
          <p:nvPr>
            <p:ph idx="1"/>
          </p:nvPr>
        </p:nvSpPr>
        <p:spPr>
          <a:xfrm>
            <a:off x="397635" y="2654888"/>
            <a:ext cx="8596668" cy="2110750"/>
          </a:xfrm>
        </p:spPr>
        <p:txBody>
          <a:bodyPr>
            <a:normAutofit fontScale="92500" lnSpcReduction="10000"/>
          </a:bodyPr>
          <a:lstStyle/>
          <a:p>
            <a:pPr marL="0" indent="0" algn="ctr">
              <a:buNone/>
            </a:pPr>
            <a:r>
              <a:rPr lang="pt-BR" sz="4800" b="1" dirty="0">
                <a:solidFill>
                  <a:srgbClr val="002060"/>
                </a:solidFill>
              </a:rPr>
              <a:t>DÚVIDAS?</a:t>
            </a:r>
          </a:p>
          <a:p>
            <a:r>
              <a:rPr lang="pt-BR" b="1" dirty="0"/>
              <a:t>Links de apoio:</a:t>
            </a:r>
          </a:p>
          <a:p>
            <a:r>
              <a:rPr lang="pt-BR" dirty="0">
                <a:hlinkClick r:id="rId2"/>
              </a:rPr>
              <a:t>https://fundart.com.br/pnab/</a:t>
            </a:r>
            <a:endParaRPr lang="pt-BR" dirty="0"/>
          </a:p>
          <a:p>
            <a:r>
              <a:rPr lang="pt-BR" dirty="0"/>
              <a:t>https://www.gov.br/cultura/pt-br/assuntos/pnab/copy_of_cartilha012510online1.pdf</a:t>
            </a:r>
          </a:p>
        </p:txBody>
      </p:sp>
      <p:pic>
        <p:nvPicPr>
          <p:cNvPr id="10" name="Imagem 9">
            <a:extLst>
              <a:ext uri="{FF2B5EF4-FFF2-40B4-BE49-F238E27FC236}">
                <a16:creationId xmlns:a16="http://schemas.microsoft.com/office/drawing/2014/main" id="{F8D03A04-1B2F-FAB2-6B05-BE477450B76E}"/>
              </a:ext>
            </a:extLst>
          </p:cNvPr>
          <p:cNvPicPr>
            <a:picLocks noChangeAspect="1"/>
          </p:cNvPicPr>
          <p:nvPr/>
        </p:nvPicPr>
        <p:blipFill>
          <a:blip r:embed="rId3"/>
          <a:stretch>
            <a:fillRect/>
          </a:stretch>
        </p:blipFill>
        <p:spPr>
          <a:xfrm>
            <a:off x="6646994" y="1508965"/>
            <a:ext cx="1782241" cy="1438995"/>
          </a:xfrm>
          <a:prstGeom prst="rect">
            <a:avLst/>
          </a:prstGeom>
        </p:spPr>
      </p:pic>
      <p:pic>
        <p:nvPicPr>
          <p:cNvPr id="3" name="Imagem 2">
            <a:extLst>
              <a:ext uri="{FF2B5EF4-FFF2-40B4-BE49-F238E27FC236}">
                <a16:creationId xmlns:a16="http://schemas.microsoft.com/office/drawing/2014/main" id="{00C094F3-13AF-EB5D-3DA2-BBD4EE28E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5464549"/>
            <a:ext cx="8218842" cy="1153626"/>
          </a:xfrm>
          <a:prstGeom prst="rect">
            <a:avLst/>
          </a:prstGeom>
        </p:spPr>
      </p:pic>
    </p:spTree>
    <p:extLst>
      <p:ext uri="{BB962C8B-B14F-4D97-AF65-F5344CB8AC3E}">
        <p14:creationId xmlns:p14="http://schemas.microsoft.com/office/powerpoint/2010/main" val="4038309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E8F3D-5801-73DE-DFDB-D4B90D4325BF}"/>
              </a:ext>
            </a:extLst>
          </p:cNvPr>
          <p:cNvSpPr>
            <a:spLocks noGrp="1"/>
          </p:cNvSpPr>
          <p:nvPr>
            <p:ph type="title"/>
          </p:nvPr>
        </p:nvSpPr>
        <p:spPr/>
        <p:txBody>
          <a:bodyPr/>
          <a:lstStyle/>
          <a:p>
            <a:r>
              <a:rPr lang="pt-BR" b="1" dirty="0">
                <a:solidFill>
                  <a:srgbClr val="002060"/>
                </a:solidFill>
              </a:rPr>
              <a:t>Agradecemos sua presença</a:t>
            </a:r>
          </a:p>
        </p:txBody>
      </p:sp>
      <p:sp>
        <p:nvSpPr>
          <p:cNvPr id="9" name="Espaço Reservado para Texto 8">
            <a:extLst>
              <a:ext uri="{FF2B5EF4-FFF2-40B4-BE49-F238E27FC236}">
                <a16:creationId xmlns:a16="http://schemas.microsoft.com/office/drawing/2014/main" id="{A10622EE-5AC6-15FA-17A8-67282DA18DC3}"/>
              </a:ext>
            </a:extLst>
          </p:cNvPr>
          <p:cNvSpPr>
            <a:spLocks noGrp="1"/>
          </p:cNvSpPr>
          <p:nvPr>
            <p:ph type="body" idx="1"/>
          </p:nvPr>
        </p:nvSpPr>
        <p:spPr/>
        <p:txBody>
          <a:bodyPr/>
          <a:lstStyle/>
          <a:p>
            <a:r>
              <a:rPr lang="pt-BR" b="1" dirty="0"/>
              <a:t>AUDIÊNCIA PÚBLICA – PLANO DE AÇÕES – PNAB</a:t>
            </a:r>
          </a:p>
        </p:txBody>
      </p:sp>
      <p:pic>
        <p:nvPicPr>
          <p:cNvPr id="7" name="Imagem 6">
            <a:extLst>
              <a:ext uri="{FF2B5EF4-FFF2-40B4-BE49-F238E27FC236}">
                <a16:creationId xmlns:a16="http://schemas.microsoft.com/office/drawing/2014/main" id="{EFED202D-448E-6E29-2B43-CFBA26734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32853"/>
            <a:ext cx="3429000" cy="3429000"/>
          </a:xfrm>
          <a:prstGeom prst="rect">
            <a:avLst/>
          </a:prstGeom>
        </p:spPr>
      </p:pic>
      <p:pic>
        <p:nvPicPr>
          <p:cNvPr id="5" name="Imagem 4">
            <a:extLst>
              <a:ext uri="{FF2B5EF4-FFF2-40B4-BE49-F238E27FC236}">
                <a16:creationId xmlns:a16="http://schemas.microsoft.com/office/drawing/2014/main" id="{E2AE983A-0427-6B52-67CF-43A30364E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15" y="5649864"/>
            <a:ext cx="7175351" cy="1007158"/>
          </a:xfrm>
          <a:prstGeom prst="rect">
            <a:avLst/>
          </a:prstGeom>
        </p:spPr>
      </p:pic>
    </p:spTree>
    <p:extLst>
      <p:ext uri="{BB962C8B-B14F-4D97-AF65-F5344CB8AC3E}">
        <p14:creationId xmlns:p14="http://schemas.microsoft.com/office/powerpoint/2010/main" val="277058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26020-D6D9-7EBC-B79B-8C9B0A143214}"/>
              </a:ext>
            </a:extLst>
          </p:cNvPr>
          <p:cNvSpPr>
            <a:spLocks noGrp="1"/>
          </p:cNvSpPr>
          <p:nvPr>
            <p:ph type="title"/>
          </p:nvPr>
        </p:nvSpPr>
        <p:spPr>
          <a:xfrm>
            <a:off x="1643033" y="205093"/>
            <a:ext cx="5562100" cy="644761"/>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3EAA122B-FE50-E452-E382-0DAFCE69DBB9}"/>
              </a:ext>
            </a:extLst>
          </p:cNvPr>
          <p:cNvSpPr>
            <a:spLocks noGrp="1"/>
          </p:cNvSpPr>
          <p:nvPr>
            <p:ph type="body" idx="1"/>
          </p:nvPr>
        </p:nvSpPr>
        <p:spPr>
          <a:xfrm>
            <a:off x="634305" y="4691137"/>
            <a:ext cx="1861469" cy="884976"/>
          </a:xfrm>
        </p:spPr>
        <p:txBody>
          <a:bodyPr/>
          <a:lstStyle/>
          <a:p>
            <a:r>
              <a:rPr lang="pt-BR" b="1" dirty="0">
                <a:solidFill>
                  <a:schemeClr val="tx1"/>
                </a:solidFill>
                <a:latin typeface="Raleway" pitchFamily="2" charset="0"/>
              </a:rPr>
              <a:t>Sim – 37,3%</a:t>
            </a:r>
          </a:p>
          <a:p>
            <a:r>
              <a:rPr lang="pt-BR" b="1" dirty="0">
                <a:solidFill>
                  <a:schemeClr val="tx1"/>
                </a:solidFill>
                <a:latin typeface="Raleway" pitchFamily="2" charset="0"/>
              </a:rPr>
              <a:t>Não – 62,7%</a:t>
            </a:r>
          </a:p>
        </p:txBody>
      </p:sp>
      <p:pic>
        <p:nvPicPr>
          <p:cNvPr id="4098" name="Picture 2" descr="Gráfico de respostas do Formulários Google. Título da pergunta: Se considera Caiçara? . Número de respostas: 134 respostas.">
            <a:extLst>
              <a:ext uri="{FF2B5EF4-FFF2-40B4-BE49-F238E27FC236}">
                <a16:creationId xmlns:a16="http://schemas.microsoft.com/office/drawing/2014/main" id="{A4D6BD05-620D-9947-FA8F-C6099EE91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36" y="946672"/>
            <a:ext cx="8670355" cy="364764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7F0D121B-2A6C-42AF-F41B-AD0ACB49D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5576112"/>
            <a:ext cx="4776395" cy="670432"/>
          </a:xfrm>
          <a:prstGeom prst="rect">
            <a:avLst/>
          </a:prstGeom>
        </p:spPr>
      </p:pic>
    </p:spTree>
    <p:extLst>
      <p:ext uri="{BB962C8B-B14F-4D97-AF65-F5344CB8AC3E}">
        <p14:creationId xmlns:p14="http://schemas.microsoft.com/office/powerpoint/2010/main" val="37995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CA91F-7D1E-FCBA-C3B3-D381B7404958}"/>
              </a:ext>
            </a:extLst>
          </p:cNvPr>
          <p:cNvSpPr>
            <a:spLocks noGrp="1"/>
          </p:cNvSpPr>
          <p:nvPr>
            <p:ph type="title"/>
          </p:nvPr>
        </p:nvSpPr>
        <p:spPr>
          <a:xfrm>
            <a:off x="1979466" y="183578"/>
            <a:ext cx="5992406" cy="728133"/>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049DB4BA-3709-63D7-E32D-0AE393CB3D87}"/>
              </a:ext>
            </a:extLst>
          </p:cNvPr>
          <p:cNvSpPr>
            <a:spLocks noGrp="1"/>
          </p:cNvSpPr>
          <p:nvPr>
            <p:ph type="body" idx="1"/>
          </p:nvPr>
        </p:nvSpPr>
        <p:spPr>
          <a:xfrm>
            <a:off x="774154" y="4855947"/>
            <a:ext cx="1882985" cy="1267670"/>
          </a:xfrm>
        </p:spPr>
        <p:txBody>
          <a:bodyPr>
            <a:normAutofit fontScale="85000" lnSpcReduction="10000"/>
          </a:bodyPr>
          <a:lstStyle/>
          <a:p>
            <a:endParaRPr lang="pt-BR" dirty="0"/>
          </a:p>
          <a:p>
            <a:r>
              <a:rPr lang="pt-BR" sz="2800" dirty="0">
                <a:solidFill>
                  <a:schemeClr val="tx1"/>
                </a:solidFill>
                <a:latin typeface="Raleway" pitchFamily="2" charset="0"/>
              </a:rPr>
              <a:t>Sim – 2,5%</a:t>
            </a:r>
          </a:p>
          <a:p>
            <a:r>
              <a:rPr lang="pt-BR" sz="2800" dirty="0">
                <a:solidFill>
                  <a:schemeClr val="tx1"/>
                </a:solidFill>
                <a:latin typeface="Raleway" pitchFamily="2" charset="0"/>
              </a:rPr>
              <a:t>Não- 97,5%</a:t>
            </a:r>
          </a:p>
        </p:txBody>
      </p:sp>
      <p:pic>
        <p:nvPicPr>
          <p:cNvPr id="6" name="Imagem 5">
            <a:extLst>
              <a:ext uri="{FF2B5EF4-FFF2-40B4-BE49-F238E27FC236}">
                <a16:creationId xmlns:a16="http://schemas.microsoft.com/office/drawing/2014/main" id="{E8DFF559-BF14-6515-23DC-BEA36FF0C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062" y="5821809"/>
            <a:ext cx="4453666" cy="625133"/>
          </a:xfrm>
          <a:prstGeom prst="rect">
            <a:avLst/>
          </a:prstGeom>
        </p:spPr>
      </p:pic>
      <p:pic>
        <p:nvPicPr>
          <p:cNvPr id="5122" name="Picture 2" descr="Gráfico de respostas do Formulários Google. Título da pergunta: Se considera Quilombola ?. Número de respostas: 121 respostas.">
            <a:extLst>
              <a:ext uri="{FF2B5EF4-FFF2-40B4-BE49-F238E27FC236}">
                <a16:creationId xmlns:a16="http://schemas.microsoft.com/office/drawing/2014/main" id="{8C536DE6-911F-B8B0-7F21-351B603FA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586" y="1161825"/>
            <a:ext cx="7031924" cy="295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0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69F00-DC92-C888-194D-7636FED4C34E}"/>
              </a:ext>
            </a:extLst>
          </p:cNvPr>
          <p:cNvSpPr>
            <a:spLocks noGrp="1"/>
          </p:cNvSpPr>
          <p:nvPr>
            <p:ph type="title"/>
          </p:nvPr>
        </p:nvSpPr>
        <p:spPr>
          <a:xfrm>
            <a:off x="1715875" y="258881"/>
            <a:ext cx="6401197" cy="728133"/>
          </a:xfrm>
        </p:spPr>
        <p:txBody>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AD8B47F5-C501-1EF9-A561-802B3EA66F86}"/>
              </a:ext>
            </a:extLst>
          </p:cNvPr>
          <p:cNvSpPr>
            <a:spLocks noGrp="1"/>
          </p:cNvSpPr>
          <p:nvPr>
            <p:ph type="body" idx="1"/>
          </p:nvPr>
        </p:nvSpPr>
        <p:spPr>
          <a:xfrm>
            <a:off x="677335" y="4152453"/>
            <a:ext cx="3797846" cy="2528046"/>
          </a:xfrm>
        </p:spPr>
        <p:txBody>
          <a:bodyPr>
            <a:normAutofit lnSpcReduction="10000"/>
          </a:bodyPr>
          <a:lstStyle/>
          <a:p>
            <a:r>
              <a:rPr lang="pt-BR" dirty="0"/>
              <a:t>Mulher cisgênero – 51,5%</a:t>
            </a:r>
          </a:p>
          <a:p>
            <a:r>
              <a:rPr lang="pt-BR" dirty="0"/>
              <a:t>Homem cisgênero – 36,6%</a:t>
            </a:r>
          </a:p>
          <a:p>
            <a:r>
              <a:rPr lang="pt-BR" dirty="0"/>
              <a:t>Mulher Transgênero - </a:t>
            </a:r>
          </a:p>
          <a:p>
            <a:r>
              <a:rPr lang="pt-BR" dirty="0"/>
              <a:t>Homem Transgênero - </a:t>
            </a:r>
          </a:p>
          <a:p>
            <a:r>
              <a:rPr lang="pt-BR" dirty="0"/>
              <a:t>Pessoa não binária – 3,7%</a:t>
            </a:r>
          </a:p>
          <a:p>
            <a:r>
              <a:rPr lang="pt-BR" dirty="0"/>
              <a:t>Não informou – 8,2%</a:t>
            </a:r>
          </a:p>
        </p:txBody>
      </p:sp>
      <p:pic>
        <p:nvPicPr>
          <p:cNvPr id="6146" name="Picture 2" descr="Gráfico de respostas do Formulários Google. Título da pergunta: GÊNERO. Número de respostas: 134 respostas.">
            <a:extLst>
              <a:ext uri="{FF2B5EF4-FFF2-40B4-BE49-F238E27FC236}">
                <a16:creationId xmlns:a16="http://schemas.microsoft.com/office/drawing/2014/main" id="{313E8594-2508-1F4C-56EF-D304DAA8A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22" y="1085442"/>
            <a:ext cx="7290200" cy="3067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DC4A3A4B-03C7-B9CE-BDAA-7F0A455BC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180" y="5936694"/>
            <a:ext cx="4719350" cy="662425"/>
          </a:xfrm>
          <a:prstGeom prst="rect">
            <a:avLst/>
          </a:prstGeom>
        </p:spPr>
      </p:pic>
    </p:spTree>
    <p:extLst>
      <p:ext uri="{BB962C8B-B14F-4D97-AF65-F5344CB8AC3E}">
        <p14:creationId xmlns:p14="http://schemas.microsoft.com/office/powerpoint/2010/main" val="355957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0B6A0-0695-ED07-291D-11639005D642}"/>
              </a:ext>
            </a:extLst>
          </p:cNvPr>
          <p:cNvSpPr>
            <a:spLocks noGrp="1"/>
          </p:cNvSpPr>
          <p:nvPr>
            <p:ph type="title"/>
          </p:nvPr>
        </p:nvSpPr>
        <p:spPr>
          <a:xfrm>
            <a:off x="1883849" y="145269"/>
            <a:ext cx="5777253" cy="612488"/>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B67019AA-9001-687B-90C7-F8D8B4BD730B}"/>
              </a:ext>
            </a:extLst>
          </p:cNvPr>
          <p:cNvSpPr>
            <a:spLocks noGrp="1"/>
          </p:cNvSpPr>
          <p:nvPr>
            <p:ph type="body" idx="1"/>
          </p:nvPr>
        </p:nvSpPr>
        <p:spPr>
          <a:xfrm>
            <a:off x="677335" y="4527448"/>
            <a:ext cx="1667832" cy="860400"/>
          </a:xfrm>
        </p:spPr>
        <p:txBody>
          <a:bodyPr/>
          <a:lstStyle/>
          <a:p>
            <a:r>
              <a:rPr lang="pt-BR" b="1" dirty="0">
                <a:solidFill>
                  <a:schemeClr val="tx1"/>
                </a:solidFill>
              </a:rPr>
              <a:t>Sim –3,7 %</a:t>
            </a:r>
          </a:p>
          <a:p>
            <a:r>
              <a:rPr lang="pt-BR" b="1" dirty="0">
                <a:solidFill>
                  <a:schemeClr val="tx1"/>
                </a:solidFill>
              </a:rPr>
              <a:t>Não- 96,3%</a:t>
            </a:r>
          </a:p>
        </p:txBody>
      </p:sp>
      <p:pic>
        <p:nvPicPr>
          <p:cNvPr id="7170" name="Picture 2" descr="Gráfico de respostas do Formulários Google. Título da pergunta: Você é uma Pessoa com Deficiência - PCD ?. Número de respostas: 134 respostas.">
            <a:extLst>
              <a:ext uri="{FF2B5EF4-FFF2-40B4-BE49-F238E27FC236}">
                <a16:creationId xmlns:a16="http://schemas.microsoft.com/office/drawing/2014/main" id="{F98D79DB-3E8D-90C5-9ADA-F46862502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757757"/>
            <a:ext cx="8488180" cy="357100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43A8C5A9-F2E6-630E-776A-F81A1AD6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403" y="5725203"/>
            <a:ext cx="7035500" cy="987528"/>
          </a:xfrm>
          <a:prstGeom prst="rect">
            <a:avLst/>
          </a:prstGeom>
        </p:spPr>
      </p:pic>
    </p:spTree>
    <p:extLst>
      <p:ext uri="{BB962C8B-B14F-4D97-AF65-F5344CB8AC3E}">
        <p14:creationId xmlns:p14="http://schemas.microsoft.com/office/powerpoint/2010/main" val="187352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A0CF6-B888-1102-C484-B62D347F824B}"/>
              </a:ext>
            </a:extLst>
          </p:cNvPr>
          <p:cNvSpPr>
            <a:spLocks noGrp="1"/>
          </p:cNvSpPr>
          <p:nvPr>
            <p:ph type="title"/>
          </p:nvPr>
        </p:nvSpPr>
        <p:spPr>
          <a:xfrm>
            <a:off x="1873091" y="134511"/>
            <a:ext cx="5788011" cy="634004"/>
          </a:xfrm>
        </p:spPr>
        <p:txBody>
          <a:bodyPr>
            <a:normAutofit fontScale="90000"/>
          </a:bodyPr>
          <a:lstStyle/>
          <a:p>
            <a:r>
              <a:rPr lang="pt-BR" dirty="0">
                <a:solidFill>
                  <a:schemeClr val="tx1"/>
                </a:solidFill>
              </a:rPr>
              <a:t>RESULTADOS FORMULÁRIO</a:t>
            </a:r>
            <a:endParaRPr lang="pt-BR" dirty="0"/>
          </a:p>
        </p:txBody>
      </p:sp>
      <p:sp>
        <p:nvSpPr>
          <p:cNvPr id="3" name="Espaço Reservado para Texto 2">
            <a:extLst>
              <a:ext uri="{FF2B5EF4-FFF2-40B4-BE49-F238E27FC236}">
                <a16:creationId xmlns:a16="http://schemas.microsoft.com/office/drawing/2014/main" id="{B7EEADB1-600E-88D3-B466-AD64C0A47D98}"/>
              </a:ext>
            </a:extLst>
          </p:cNvPr>
          <p:cNvSpPr>
            <a:spLocks noGrp="1"/>
          </p:cNvSpPr>
          <p:nvPr>
            <p:ph type="body" idx="1"/>
          </p:nvPr>
        </p:nvSpPr>
        <p:spPr>
          <a:xfrm>
            <a:off x="462182" y="4495175"/>
            <a:ext cx="4012999" cy="1911312"/>
          </a:xfrm>
        </p:spPr>
        <p:txBody>
          <a:bodyPr>
            <a:normAutofit fontScale="92500" lnSpcReduction="10000"/>
          </a:bodyPr>
          <a:lstStyle/>
          <a:p>
            <a:r>
              <a:rPr lang="pt-BR" dirty="0"/>
              <a:t>Norte – 18,8%</a:t>
            </a:r>
          </a:p>
          <a:p>
            <a:r>
              <a:rPr lang="pt-BR" dirty="0"/>
              <a:t>Sul – 18%</a:t>
            </a:r>
          </a:p>
          <a:p>
            <a:r>
              <a:rPr lang="pt-BR" dirty="0"/>
              <a:t>Oeste – 6%</a:t>
            </a:r>
          </a:p>
          <a:p>
            <a:r>
              <a:rPr lang="pt-BR" dirty="0"/>
              <a:t>Centro – 50,4%</a:t>
            </a:r>
          </a:p>
          <a:p>
            <a:r>
              <a:rPr lang="pt-BR" dirty="0"/>
              <a:t>Centro Sul – 6,8%</a:t>
            </a:r>
          </a:p>
        </p:txBody>
      </p:sp>
      <p:pic>
        <p:nvPicPr>
          <p:cNvPr id="6" name="Imagem 5">
            <a:extLst>
              <a:ext uri="{FF2B5EF4-FFF2-40B4-BE49-F238E27FC236}">
                <a16:creationId xmlns:a16="http://schemas.microsoft.com/office/drawing/2014/main" id="{6BD9BA4E-45DE-8223-7798-691097065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061" y="5947882"/>
            <a:ext cx="4475181" cy="628153"/>
          </a:xfrm>
          <a:prstGeom prst="rect">
            <a:avLst/>
          </a:prstGeom>
        </p:spPr>
      </p:pic>
      <p:pic>
        <p:nvPicPr>
          <p:cNvPr id="8194" name="Picture 2" descr="Gráfico de respostas do Formulários Google. Título da pergunta: Você reside em quais dessas áreas?. Número de respostas: 133 respostas.">
            <a:extLst>
              <a:ext uri="{FF2B5EF4-FFF2-40B4-BE49-F238E27FC236}">
                <a16:creationId xmlns:a16="http://schemas.microsoft.com/office/drawing/2014/main" id="{C9A7A26D-C8F8-3A23-7A5E-88D74AA67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69" y="1027012"/>
            <a:ext cx="8261873" cy="324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51303"/>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3407</TotalTime>
  <Words>2684</Words>
  <Application>Microsoft Office PowerPoint</Application>
  <PresentationFormat>Widescreen</PresentationFormat>
  <Paragraphs>204</Paragraphs>
  <Slides>45</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45</vt:i4>
      </vt:variant>
    </vt:vector>
  </HeadingPairs>
  <TitlesOfParts>
    <vt:vector size="53" baseType="lpstr">
      <vt:lpstr>Arial</vt:lpstr>
      <vt:lpstr>Arial MT</vt:lpstr>
      <vt:lpstr>Calibri</vt:lpstr>
      <vt:lpstr>Raleway</vt:lpstr>
      <vt:lpstr>Rawline</vt:lpstr>
      <vt:lpstr>Trebuchet MS</vt:lpstr>
      <vt:lpstr>Wingdings 3</vt:lpstr>
      <vt:lpstr>Facetado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vt:lpstr>
      <vt:lpstr>RESULTADOS FORMULÁRIO Sobre pontos de cultura </vt:lpstr>
      <vt:lpstr>RESULTADOS FORMULÁRIO</vt:lpstr>
      <vt:lpstr>RESULTADOS FORMULÁRIO</vt:lpstr>
      <vt:lpstr>Apresentação do PowerPoint</vt:lpstr>
      <vt:lpstr>LEI Nº 14.399, DE 8 DE JULHO DE 2022 - Institui a Política Nacional Aldir Blanc de Fomento à Cultura.</vt:lpstr>
      <vt:lpstr>Política Nacional Aldir Blanc</vt:lpstr>
      <vt:lpstr>O QUE É A POLÍTICA NACIONAL ALDIR BLANC DE FOMENTO À CULTURA (PNAB)?</vt:lpstr>
      <vt:lpstr>QUAIS OS PRINCIPAIS OBJETIVOS DA PNAB?</vt:lpstr>
      <vt:lpstr>QUAL VALOR SERÁ DESTINADO AOS ESTADOS, DISTRITO FEDERAL E MUNICÍPIOS, PELA UNIÃO, PARA APLICAÇÃO DA PNAB?</vt:lpstr>
      <vt:lpstr>COMO SOLICITAMOS OS RECURSOS DA PNAB?</vt:lpstr>
      <vt:lpstr>Plano Anual de Aplicação dos Recursos (PAAR)</vt:lpstr>
      <vt:lpstr>EM QUAIS AÇÕES E ATIVIDADES PODERÃO SER APLICADOS OS RECURSOS DA PNAB?</vt:lpstr>
      <vt:lpstr>EM QUAIS AÇÕES E ATIVIDADES PODERÃO SER APLICADOS OS RECURSOS DA PNAB?</vt:lpstr>
      <vt:lpstr>EM QUAIS AÇÕES E ATIVIDADES PODERÃO SER APLICADOS OS RECURSOS DA PNAB?</vt:lpstr>
      <vt:lpstr>PELA PNAB, EM QUAIS SITUAÇÕES OS RECURSOS NÃO PODERÃO SER APLICADOS?</vt:lpstr>
      <vt:lpstr>COMO SERÁ FEITA A EXECUÇÃO DOS RECURSOS DA PNAB?</vt:lpstr>
      <vt:lpstr>Apresentação do PowerPoint</vt:lpstr>
      <vt:lpstr>QUAIS ESPAÇOS E AMBIENTES PODEM RECEBER SUBSÍDIO?</vt:lpstr>
      <vt:lpstr>QUAIS ESPAÇOS E AMBIENTES PODEM RECEBER SUBSÍDIO?</vt:lpstr>
      <vt:lpstr>PARA QUEM RECEBER O SUBSÍDIO</vt:lpstr>
      <vt:lpstr>COMO SERÁ FEITA A EXECUÇÃO DOS RECURSOS DA PNAB PELOS ESTADOS, DISTRITO FEDERAL E MUNICÍPIOS?</vt:lpstr>
      <vt:lpstr>HAVERÁ POLÍTICA DE AÇÃO AFIRMATIVA PREVISTA NA PNAB?</vt:lpstr>
      <vt:lpstr>PLANO DE AÇÃO APRESENTADO POR UBATUBA</vt:lpstr>
      <vt:lpstr>Metas do Plano de Ação (aprovado dia 07/12/2023)</vt:lpstr>
      <vt:lpstr>Proposta INICIAL GT (CMPC/FUNDART)</vt:lpstr>
      <vt:lpstr>PROPOSTA INICIAL GT (CMPC/FUNDART)</vt:lpstr>
      <vt:lpstr>PROPOSTA INICIAL GT (CMPC/FUNDART)</vt:lpstr>
      <vt:lpstr>Atendendo assim a Política Nacional da Cultura Viva</vt:lpstr>
      <vt:lpstr>LEI Nº 14.399, DE 8 DE JULHO DE 2022 Política Nacional Aldir Blanc de Fomento à Cultura.</vt:lpstr>
      <vt:lpstr>Agradecemos sua presença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Rebeca Rezende Guaragna Guedes</dc:creator>
  <cp:lastModifiedBy>User1</cp:lastModifiedBy>
  <cp:revision>42</cp:revision>
  <dcterms:created xsi:type="dcterms:W3CDTF">2023-04-06T18:14:43Z</dcterms:created>
  <dcterms:modified xsi:type="dcterms:W3CDTF">2024-05-17T14:40:55Z</dcterms:modified>
</cp:coreProperties>
</file>